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0" r:id="rId1"/>
    <p:sldMasterId id="2147484222" r:id="rId2"/>
  </p:sldMasterIdLst>
  <p:notesMasterIdLst>
    <p:notesMasterId r:id="rId39"/>
  </p:notesMasterIdLst>
  <p:sldIdLst>
    <p:sldId id="374" r:id="rId3"/>
    <p:sldId id="343" r:id="rId4"/>
    <p:sldId id="259" r:id="rId5"/>
    <p:sldId id="257" r:id="rId6"/>
    <p:sldId id="260" r:id="rId7"/>
    <p:sldId id="258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44" r:id="rId38"/>
  </p:sldIdLst>
  <p:sldSz cx="9144000" cy="6858000" type="screen4x3"/>
  <p:notesSz cx="6858000" cy="9144000"/>
  <p:custDataLst>
    <p:tags r:id="rId40"/>
  </p:custData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00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958" autoAdjust="0"/>
    <p:restoredTop sz="94660"/>
  </p:normalViewPr>
  <p:slideViewPr>
    <p:cSldViewPr>
      <p:cViewPr>
        <p:scale>
          <a:sx n="80" d="100"/>
          <a:sy n="80" d="100"/>
        </p:scale>
        <p:origin x="-582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973300-2227-4C01-933E-AE2E94FCDD13}" type="datetimeFigureOut">
              <a:rPr lang="it-IT"/>
              <a:pPr>
                <a:defRPr/>
              </a:pPr>
              <a:t>31/05/2017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A16A13-3164-468F-A117-93A7D8C596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539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2D019-8F32-4801-9360-594ED62126C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A16A13-3164-468F-A117-93A7D8C59670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12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267199-E81D-4B24-BF3B-C265BC5F4747}" type="datetime1">
              <a:rPr lang="it-IT" smtClean="0"/>
              <a:pPr>
                <a:defRPr/>
              </a:pPr>
              <a:t>31/05/2017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1007C-BDF4-40EE-BFA7-5483FBCF554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37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44472-0EC5-4EE1-B845-82A45E7430D7}" type="datetime1">
              <a:rPr lang="it-IT" smtClean="0"/>
              <a:pPr>
                <a:defRPr/>
              </a:pPr>
              <a:t>31/05/2017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939BD-3A6F-4E02-8536-1B0155B51C3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00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1FBA39-4C4C-4E70-823C-3E68B919BDA5}" type="datetime1">
              <a:rPr lang="it-IT" smtClean="0"/>
              <a:pPr>
                <a:defRPr/>
              </a:pPr>
              <a:t>31/05/2017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B5219-548C-4AC0-A561-450207090CA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8096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11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08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96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87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59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29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47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1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B356D5-5F6C-45B3-ACEB-E108C8B3B20F}" type="datetime1">
              <a:rPr lang="it-IT" smtClean="0"/>
              <a:pPr>
                <a:defRPr/>
              </a:pPr>
              <a:t>31/05/2017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C040D-8DA9-4B5D-8AFB-AAF9F7FE0F1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789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78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15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2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E760F-4FAB-4445-9214-98FD40835D6F}" type="datetime1">
              <a:rPr lang="it-IT" smtClean="0"/>
              <a:pPr>
                <a:defRPr/>
              </a:pPr>
              <a:t>31/05/2017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EB8B5-C317-458B-901D-E3561E45F41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73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98329A-300E-4C27-B6AC-602DD12F73E2}" type="datetime1">
              <a:rPr lang="it-IT" smtClean="0"/>
              <a:pPr>
                <a:defRPr/>
              </a:pPr>
              <a:t>31/05/2017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32E2E-4D63-4552-8B86-E73C42B8B77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152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A09031-A03F-4B67-AECE-08FD818CAC7F}" type="datetime1">
              <a:rPr lang="it-IT" smtClean="0"/>
              <a:pPr>
                <a:defRPr/>
              </a:pPr>
              <a:t>31/05/2017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0B4D6-6C57-4336-AF53-AD3C81AFC1A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5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C182E-3495-447A-84CD-98A87378B262}" type="datetime1">
              <a:rPr lang="it-IT" smtClean="0"/>
              <a:pPr>
                <a:defRPr/>
              </a:pPr>
              <a:t>31/05/2017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451D1-FA1F-47C4-8963-6473FDC6EB1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57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2CF9EC-6551-4ACB-812B-63A67B5F5128}" type="datetime1">
              <a:rPr lang="it-IT" smtClean="0"/>
              <a:pPr>
                <a:defRPr/>
              </a:pPr>
              <a:t>31/05/2017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61234-85CF-4349-A714-3701E8F6014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7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7C3621-531C-41C4-870B-8E6E7318137A}" type="datetime1">
              <a:rPr lang="it-IT" smtClean="0"/>
              <a:pPr>
                <a:defRPr/>
              </a:pPr>
              <a:t>31/05/2017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1AD7-26ED-4420-8B74-D0A0339D94B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07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75125-ECC4-4BDD-B981-661C377540C5}" type="datetime1">
              <a:rPr lang="it-IT" smtClean="0"/>
              <a:pPr>
                <a:defRPr/>
              </a:pPr>
              <a:t>31/05/2017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38581-1C84-4EFA-A33A-3569B40BFDF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20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0536D7-218C-4DC5-8BE9-03AB0BE0DE95}" type="datetime1">
              <a:rPr lang="it-IT" smtClean="0"/>
              <a:pPr>
                <a:defRPr/>
              </a:pPr>
              <a:t>31/05/2017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286008-6208-4A9E-84F4-874DFDCF262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30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31/05/2017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197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1520" y="6093296"/>
            <a:ext cx="8640960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609329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800" b="1" dirty="0" smtClean="0">
                <a:solidFill>
                  <a:prstClr val="white"/>
                </a:solidFill>
                <a:latin typeface="Calibri"/>
              </a:rPr>
              <a:t>www.joinacademy.it</a:t>
            </a:r>
            <a:endParaRPr lang="it-IT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1520" y="5949280"/>
            <a:ext cx="8640960" cy="1440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7" name="Immagine 6" descr="Logo Jo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3749402" cy="3749402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323528" y="4102621"/>
            <a:ext cx="85689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dirty="0" smtClean="0">
                <a:solidFill>
                  <a:srgbClr val="FF0000"/>
                </a:solidFill>
                <a:latin typeface="Calibri"/>
              </a:rPr>
              <a:t>Corso di alta formazione professionale per Patrocinatore Stragiudiziale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600" b="1" dirty="0" smtClean="0">
                <a:solidFill>
                  <a:prstClr val="black"/>
                </a:solidFill>
                <a:latin typeface="Calibri"/>
              </a:rPr>
              <a:t>(Professionista del risarcimento del danno – Ramo infortunistica stradale)</a:t>
            </a:r>
            <a:endParaRPr lang="it-IT" sz="1400" b="1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400" b="1" dirty="0" smtClean="0">
                <a:solidFill>
                  <a:prstClr val="black"/>
                </a:solidFill>
                <a:latin typeface="Calibri"/>
              </a:rPr>
              <a:t>Legge 04/2013 – Norma Tecnica UNI 11477</a:t>
            </a:r>
            <a:endParaRPr lang="it-IT" sz="2000" b="1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b="1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prstClr val="black"/>
                </a:solidFill>
                <a:latin typeface="Calibri"/>
              </a:rPr>
              <a:t>Modulo </a:t>
            </a:r>
            <a:r>
              <a:rPr lang="it-IT" b="1" dirty="0" smtClean="0">
                <a:solidFill>
                  <a:prstClr val="black"/>
                </a:solidFill>
                <a:latin typeface="Calibri"/>
              </a:rPr>
              <a:t>11 </a:t>
            </a:r>
            <a:r>
              <a:rPr lang="it-IT" b="1" dirty="0" smtClean="0">
                <a:solidFill>
                  <a:prstClr val="black"/>
                </a:solidFill>
                <a:latin typeface="Calibri"/>
              </a:rPr>
              <a:t>– </a:t>
            </a:r>
            <a:r>
              <a:rPr lang="it-IT" b="1" dirty="0" smtClean="0">
                <a:solidFill>
                  <a:prstClr val="black"/>
                </a:solidFill>
                <a:latin typeface="Calibri"/>
              </a:rPr>
              <a:t>Autotelaio e pneumatici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Immagine 14" descr="LOGO ISO 9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8611" y="1255350"/>
            <a:ext cx="2049773" cy="224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79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4429124" y="1214422"/>
            <a:ext cx="450059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Attualmente l’impiego del telaio nella sua forma classica è ormai limitato al campo degli autocarri medi e pesanti; per le autovetture, invece, ed anche per i furgoni e per gli autocarri leggeri, i Costruttori hanno adottato il sistema della </a:t>
            </a:r>
            <a:r>
              <a:rPr lang="it-IT" sz="2400" b="1" u="sng" dirty="0" smtClean="0">
                <a:solidFill>
                  <a:srgbClr val="FF0000"/>
                </a:solidFill>
                <a:latin typeface="Arial Black" pitchFamily="34" charset="0"/>
              </a:rPr>
              <a:t>carrozzeria a scocca portante</a:t>
            </a:r>
            <a:r>
              <a:rPr lang="it-IT" sz="2400" dirty="0" smtClean="0">
                <a:latin typeface="Arial Black" pitchFamily="34" charset="0"/>
              </a:rPr>
              <a:t>.</a:t>
            </a:r>
            <a:endParaRPr lang="it-IT" sz="2200" dirty="0">
              <a:latin typeface="Arial Black" pitchFamily="34" charset="0"/>
            </a:endParaRP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Carrozzeria portante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12" descr="http://www.menudeimotori.com/public/media/1/20081104--2008NUOVAGM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378621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357158" y="1214422"/>
            <a:ext cx="40719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La scocca si dice portante quando possiede una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resistenza meccanica</a:t>
            </a:r>
            <a:r>
              <a:rPr lang="it-IT" sz="2400" dirty="0" smtClean="0">
                <a:latin typeface="Arial Black" pitchFamily="34" charset="0"/>
              </a:rPr>
              <a:t> </a:t>
            </a:r>
            <a:r>
              <a:rPr lang="it-IT" sz="2400" u="sng" dirty="0" smtClean="0">
                <a:latin typeface="Arial Black" pitchFamily="34" charset="0"/>
              </a:rPr>
              <a:t>tale da sopportare il peso proprio dei vari organi costituenti il veicolo e le sollecitazioni prodotte dal movimento del veicolo stesso</a:t>
            </a:r>
            <a:r>
              <a:rPr lang="it-IT" sz="2400" dirty="0" smtClean="0">
                <a:latin typeface="Arial Black" pitchFamily="34" charset="0"/>
              </a:rPr>
              <a:t>.</a:t>
            </a:r>
            <a:endParaRPr lang="it-IT" sz="2200" dirty="0">
              <a:latin typeface="Arial Black" pitchFamily="34" charset="0"/>
            </a:endParaRP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Carrozzeria portante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Picture 12" descr="http://i30.tinypic.com/tamxk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428736"/>
            <a:ext cx="442185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357158" y="1142984"/>
            <a:ext cx="84296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Nelle costruzioni di questo tipo </a:t>
            </a:r>
            <a:r>
              <a:rPr lang="it-IT" sz="2400" u="sng" dirty="0" smtClean="0">
                <a:latin typeface="Arial Black" pitchFamily="34" charset="0"/>
              </a:rPr>
              <a:t>il compito del telaio è affidato al pavimento della carrozzeria, convenientemente irrobustito e sagomato</a:t>
            </a:r>
            <a:r>
              <a:rPr lang="it-IT" sz="2400" dirty="0" smtClean="0">
                <a:latin typeface="Arial Black" pitchFamily="34" charset="0"/>
              </a:rPr>
              <a:t>.</a:t>
            </a:r>
          </a:p>
          <a:p>
            <a:pPr algn="ctr"/>
            <a:endParaRPr lang="it-IT" sz="1200" dirty="0" smtClean="0">
              <a:latin typeface="Arial Black" pitchFamily="34" charset="0"/>
            </a:endParaRPr>
          </a:p>
          <a:p>
            <a:pPr algn="ctr"/>
            <a:r>
              <a:rPr lang="it-IT" sz="2400" dirty="0" smtClean="0">
                <a:latin typeface="Arial Black" pitchFamily="34" charset="0"/>
              </a:rPr>
              <a:t>Nasce in tal modo un’unica struttura alla quale vengono applicati, direttamente o con l’interposizione di opportuni organi elastici, il motore e gli altri gruppi del veicolo.</a:t>
            </a:r>
          </a:p>
          <a:p>
            <a:pPr algn="ctr"/>
            <a:endParaRPr lang="it-IT" sz="1200" dirty="0" smtClean="0">
              <a:latin typeface="Arial Black" pitchFamily="34" charset="0"/>
            </a:endParaRPr>
          </a:p>
          <a:p>
            <a:pPr algn="ctr"/>
            <a:r>
              <a:rPr lang="it-IT" sz="2400" dirty="0" smtClean="0">
                <a:latin typeface="Arial Black" pitchFamily="34" charset="0"/>
              </a:rPr>
              <a:t>Gli elementi costituenti la carrozzeria portante, ottenuti per </a:t>
            </a:r>
            <a:r>
              <a:rPr lang="it-IT" sz="2400" b="1" i="1" dirty="0" smtClean="0">
                <a:solidFill>
                  <a:srgbClr val="0000CC"/>
                </a:solidFill>
                <a:latin typeface="Arial Black" pitchFamily="34" charset="0"/>
              </a:rPr>
              <a:t>stampaggio a freddo di lamiere d’acciaio</a:t>
            </a:r>
            <a:r>
              <a:rPr lang="it-IT" sz="2400" dirty="0" smtClean="0">
                <a:latin typeface="Arial Black" pitchFamily="34" charset="0"/>
              </a:rPr>
              <a:t>, vengono collegati fra loro mediante </a:t>
            </a:r>
            <a:r>
              <a:rPr lang="it-IT" sz="2400" b="1" i="1" dirty="0" smtClean="0">
                <a:latin typeface="Arial Black" pitchFamily="34" charset="0"/>
              </a:rPr>
              <a:t>saldatura elettrica a resistenza</a:t>
            </a:r>
            <a:r>
              <a:rPr lang="it-IT" sz="2400" dirty="0" smtClean="0">
                <a:latin typeface="Arial Black" pitchFamily="34" charset="0"/>
              </a:rPr>
              <a:t>.</a:t>
            </a:r>
            <a:endParaRPr lang="it-IT" sz="2200" dirty="0">
              <a:latin typeface="Arial Black" pitchFamily="34" charset="0"/>
            </a:endParaRP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Carrozzeria portante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500034" y="1274280"/>
            <a:ext cx="807249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Per la realizzazione della carrozzeria portante si impiegano </a:t>
            </a:r>
            <a:r>
              <a:rPr lang="it-IT" sz="2400" b="1" u="sng" dirty="0" smtClean="0">
                <a:solidFill>
                  <a:srgbClr val="FF0000"/>
                </a:solidFill>
                <a:latin typeface="Arial Black" pitchFamily="34" charset="0"/>
              </a:rPr>
              <a:t>lamiere di acciaio al carbonio</a:t>
            </a:r>
            <a:r>
              <a:rPr lang="it-IT" sz="2400" dirty="0" smtClean="0">
                <a:latin typeface="Arial Black" pitchFamily="34" charset="0"/>
              </a:rPr>
              <a:t>.</a:t>
            </a:r>
          </a:p>
          <a:p>
            <a:pPr algn="ctr"/>
            <a:endParaRPr lang="it-IT" sz="1200" dirty="0" smtClean="0">
              <a:latin typeface="Arial Black" pitchFamily="34" charset="0"/>
            </a:endParaRPr>
          </a:p>
          <a:p>
            <a:pPr algn="ctr"/>
            <a:r>
              <a:rPr lang="it-IT" sz="2400" dirty="0" smtClean="0">
                <a:latin typeface="Arial Black" pitchFamily="34" charset="0"/>
              </a:rPr>
              <a:t>Lo </a:t>
            </a: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spessore</a:t>
            </a:r>
            <a:r>
              <a:rPr lang="it-IT" sz="2400" dirty="0" smtClean="0">
                <a:latin typeface="Arial Black" pitchFamily="34" charset="0"/>
              </a:rPr>
              <a:t> di tali lamiere varia, mediamente, </a:t>
            </a: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da 3 a 8 mm</a:t>
            </a:r>
            <a:r>
              <a:rPr lang="it-IT" sz="2400" dirty="0" smtClean="0">
                <a:latin typeface="Arial Black" pitchFamily="34" charset="0"/>
              </a:rPr>
              <a:t>.</a:t>
            </a:r>
          </a:p>
          <a:p>
            <a:pPr algn="ctr"/>
            <a:endParaRPr lang="it-IT" sz="1200" dirty="0" smtClean="0">
              <a:latin typeface="Arial Black" pitchFamily="34" charset="0"/>
            </a:endParaRPr>
          </a:p>
          <a:p>
            <a:pPr algn="ctr"/>
            <a:r>
              <a:rPr lang="it-IT" sz="2400" dirty="0" smtClean="0">
                <a:latin typeface="Arial Black" pitchFamily="34" charset="0"/>
              </a:rPr>
              <a:t>In genere, la costruzione dei telai e delle carrozzerie portanti non richiede un’eccessiva precisione di lavorazione, però </a:t>
            </a:r>
            <a:r>
              <a:rPr lang="it-IT" sz="2400" u="sng" dirty="0" smtClean="0">
                <a:latin typeface="Arial Black" pitchFamily="34" charset="0"/>
              </a:rPr>
              <a:t>devono essere scrupolosamente osservate le quote che definiscono i punti di attacco dei vari organi del veicolo</a:t>
            </a:r>
            <a:r>
              <a:rPr lang="it-IT" sz="2400" dirty="0" smtClean="0">
                <a:latin typeface="Arial Black" pitchFamily="34" charset="0"/>
              </a:rPr>
              <a:t>.</a:t>
            </a:r>
            <a:endParaRPr lang="it-IT" sz="2200" u="sng" dirty="0">
              <a:latin typeface="Arial Black" pitchFamily="34" charset="0"/>
            </a:endParaRP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Materiale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285720" y="1500174"/>
            <a:ext cx="442915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La verniciatura dei telai e delle carrozzerie ha una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duplice funzione</a:t>
            </a:r>
            <a:r>
              <a:rPr lang="it-IT" sz="2400" dirty="0" smtClean="0">
                <a:latin typeface="Arial Black" pitchFamily="34" charset="0"/>
              </a:rPr>
              <a:t>: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protettiva</a:t>
            </a:r>
            <a:r>
              <a:rPr lang="it-IT" sz="2400" dirty="0" smtClean="0">
                <a:latin typeface="Arial Black" pitchFamily="34" charset="0"/>
              </a:rPr>
              <a:t> e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decorativa</a:t>
            </a:r>
            <a:r>
              <a:rPr lang="it-IT" sz="2400" dirty="0" smtClean="0">
                <a:latin typeface="Arial Black" pitchFamily="34" charset="0"/>
              </a:rPr>
              <a:t>.</a:t>
            </a:r>
          </a:p>
          <a:p>
            <a:pPr algn="ctr"/>
            <a:endParaRPr lang="it-IT" sz="1200" u="sng" dirty="0" smtClean="0">
              <a:latin typeface="Arial Black" pitchFamily="34" charset="0"/>
            </a:endParaRPr>
          </a:p>
          <a:p>
            <a:pPr algn="ctr"/>
            <a:r>
              <a:rPr lang="it-IT" sz="2400" u="sng" dirty="0" smtClean="0">
                <a:latin typeface="Arial Black" pitchFamily="34" charset="0"/>
              </a:rPr>
              <a:t>Per i telai la verniciatura sarà essenzialmente protettiva, mentre per le carrozzerie le due funzioni sono inscindibili</a:t>
            </a:r>
            <a:r>
              <a:rPr lang="it-IT" sz="2400" dirty="0" smtClean="0">
                <a:latin typeface="Arial Black" pitchFamily="34" charset="0"/>
              </a:rPr>
              <a:t>.</a:t>
            </a:r>
            <a:endParaRPr lang="it-IT" sz="2200" dirty="0">
              <a:latin typeface="Arial Black" pitchFamily="34" charset="0"/>
            </a:endParaRP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Protezione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3554" name="Picture 2" descr="http://t1.gstatic.com/images?q=tbn:ANd9GcQWcfY0dl6plF2P2jxMHbj4TgoHEWzJNjGFz77AvhKTQvYOPzYy&amp;t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1" y="1643050"/>
            <a:ext cx="3971647" cy="33575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357158" y="1214422"/>
            <a:ext cx="8501122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Perché la vernice possa svolgere la sua azione protettiva </a:t>
            </a:r>
            <a:r>
              <a:rPr lang="it-IT" sz="2400" u="sng" dirty="0" smtClean="0">
                <a:latin typeface="Arial Black" pitchFamily="34" charset="0"/>
              </a:rPr>
              <a:t>deve aderire perfettamente al metallo</a:t>
            </a:r>
            <a:r>
              <a:rPr lang="it-IT" sz="2400" dirty="0" smtClean="0">
                <a:latin typeface="Arial Black" pitchFamily="34" charset="0"/>
              </a:rPr>
              <a:t>, dalla cui superficie devono essere rimossi tutti gli agenti ossidanti che potrebbero provocare la rottura del film protettivo di vernice con successiva ossidazione delle lamiere.</a:t>
            </a:r>
          </a:p>
          <a:p>
            <a:pPr algn="ctr"/>
            <a:endParaRPr lang="it-IT" sz="1000" dirty="0" smtClean="0">
              <a:latin typeface="Arial Black" pitchFamily="34" charset="0"/>
            </a:endParaRPr>
          </a:p>
          <a:p>
            <a:pPr algn="ctr"/>
            <a:r>
              <a:rPr lang="it-IT" sz="2400" dirty="0" smtClean="0">
                <a:latin typeface="Arial Black" pitchFamily="34" charset="0"/>
              </a:rPr>
              <a:t>Talvolta la carrozzeria è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zincata</a:t>
            </a:r>
            <a:r>
              <a:rPr lang="it-IT" sz="2400" dirty="0" smtClean="0">
                <a:latin typeface="Arial Black" pitchFamily="34" charset="0"/>
              </a:rPr>
              <a:t>, per una maggiore protezione dagli agenti ossidanti; la zincatura è, però, un procedimento che ha un certo costo economico.</a:t>
            </a:r>
            <a:endParaRPr lang="it-IT" sz="2200" dirty="0">
              <a:latin typeface="Arial Black" pitchFamily="34" charset="0"/>
            </a:endParaRP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Protezione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214282" y="1214422"/>
            <a:ext cx="871543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La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verniciatura industriale di una vettura</a:t>
            </a:r>
            <a:r>
              <a:rPr lang="it-IT" sz="2400" dirty="0" smtClean="0">
                <a:latin typeface="Arial Black" pitchFamily="34" charset="0"/>
              </a:rPr>
              <a:t> segue un ciclo schematizzabile nelle seguenti </a:t>
            </a: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fasi</a:t>
            </a:r>
            <a:r>
              <a:rPr lang="it-IT" sz="2400" dirty="0" smtClean="0">
                <a:latin typeface="Arial Black" pitchFamily="34" charset="0"/>
              </a:rPr>
              <a:t>:</a:t>
            </a:r>
          </a:p>
          <a:p>
            <a:pPr algn="ctr"/>
            <a:endParaRPr lang="it-IT" sz="2400" dirty="0" smtClean="0">
              <a:latin typeface="Arial Black" pitchFamily="34" charset="0"/>
            </a:endParaRPr>
          </a:p>
          <a:p>
            <a:pPr marL="457200" indent="-457200" algn="ctr">
              <a:buAutoNum type="arabicParenR"/>
            </a:pP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Preparazione della lamiera</a:t>
            </a:r>
            <a:r>
              <a:rPr lang="it-IT" sz="2400" dirty="0" smtClean="0">
                <a:latin typeface="Arial Black" pitchFamily="34" charset="0"/>
              </a:rPr>
              <a:t>;</a:t>
            </a:r>
          </a:p>
          <a:p>
            <a:pPr marL="457200" indent="-457200" algn="ctr">
              <a:buAutoNum type="arabicParenR"/>
            </a:pP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Verniciatura protettiva</a:t>
            </a:r>
            <a:r>
              <a:rPr lang="it-IT" sz="2400" dirty="0" smtClean="0">
                <a:latin typeface="Arial Black" pitchFamily="34" charset="0"/>
              </a:rPr>
              <a:t>;</a:t>
            </a:r>
          </a:p>
          <a:p>
            <a:pPr marL="457200" indent="-457200" algn="ctr">
              <a:buAutoNum type="arabicParenR"/>
            </a:pP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Verniciatura di fondo</a:t>
            </a:r>
            <a:r>
              <a:rPr lang="it-IT" sz="2400" dirty="0" smtClean="0">
                <a:latin typeface="Arial Black" pitchFamily="34" charset="0"/>
              </a:rPr>
              <a:t>;</a:t>
            </a:r>
          </a:p>
          <a:p>
            <a:pPr marL="457200" indent="-457200" algn="ctr">
              <a:buAutoNum type="arabicParenR"/>
            </a:pP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Stuccatura</a:t>
            </a:r>
            <a:r>
              <a:rPr lang="it-IT" sz="2400" dirty="0" smtClean="0">
                <a:latin typeface="Arial Black" pitchFamily="34" charset="0"/>
              </a:rPr>
              <a:t>, </a:t>
            </a: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sigillatura</a:t>
            </a:r>
            <a:r>
              <a:rPr lang="it-IT" sz="2400" dirty="0" smtClean="0">
                <a:latin typeface="Arial Black" pitchFamily="34" charset="0"/>
              </a:rPr>
              <a:t>, </a:t>
            </a: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applicazione di antirombo</a:t>
            </a:r>
            <a:r>
              <a:rPr lang="it-IT" sz="2400" dirty="0" smtClean="0">
                <a:latin typeface="Arial Black" pitchFamily="34" charset="0"/>
              </a:rPr>
              <a:t>;</a:t>
            </a:r>
          </a:p>
          <a:p>
            <a:pPr marL="457200" indent="-457200" algn="ctr">
              <a:buAutoNum type="arabicParenR"/>
            </a:pPr>
            <a:r>
              <a:rPr lang="it-IT" sz="2400" dirty="0" err="1" smtClean="0">
                <a:solidFill>
                  <a:srgbClr val="0000CC"/>
                </a:solidFill>
                <a:latin typeface="Arial Black" pitchFamily="34" charset="0"/>
              </a:rPr>
              <a:t>Carteggiatura</a:t>
            </a:r>
            <a:r>
              <a:rPr lang="it-IT" sz="2400" dirty="0" smtClean="0">
                <a:latin typeface="Arial Black" pitchFamily="34" charset="0"/>
              </a:rPr>
              <a:t>;</a:t>
            </a:r>
          </a:p>
          <a:p>
            <a:pPr marL="457200" indent="-457200" algn="ctr">
              <a:buAutoNum type="arabicParenR"/>
            </a:pP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Verniciatura decorativa finale</a:t>
            </a:r>
            <a:r>
              <a:rPr lang="it-IT" sz="2400" dirty="0" smtClean="0">
                <a:latin typeface="Arial Black" pitchFamily="34" charset="0"/>
              </a:rPr>
              <a:t>.</a:t>
            </a:r>
            <a:endParaRPr lang="it-IT" sz="2200" dirty="0">
              <a:latin typeface="Arial Black" pitchFamily="34" charset="0"/>
            </a:endParaRP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Fasi della verniciatura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428596" y="1214422"/>
            <a:ext cx="8286808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u="sng" dirty="0" smtClean="0">
                <a:latin typeface="Arial Black" pitchFamily="34" charset="0"/>
              </a:rPr>
              <a:t>Il pneumatico è l’organo che, insieme col cerchione, costituisce le ruote della maggior parte dei veicoli</a:t>
            </a:r>
            <a:r>
              <a:rPr lang="it-IT" sz="2400" dirty="0" smtClean="0">
                <a:latin typeface="Arial Black" pitchFamily="34" charset="0"/>
              </a:rPr>
              <a:t>. </a:t>
            </a:r>
          </a:p>
          <a:p>
            <a:pPr algn="ctr"/>
            <a:endParaRPr lang="it-IT" sz="1000" dirty="0" smtClean="0">
              <a:latin typeface="Arial Black" pitchFamily="34" charset="0"/>
            </a:endParaRPr>
          </a:p>
          <a:p>
            <a:pPr algn="ctr"/>
            <a:r>
              <a:rPr lang="it-IT" sz="2400" dirty="0" smtClean="0">
                <a:latin typeface="Arial Black" pitchFamily="34" charset="0"/>
              </a:rPr>
              <a:t>Esso porta un sensibile contributo ad una </a:t>
            </a:r>
            <a:r>
              <a:rPr lang="it-IT" sz="2400" b="1" u="sng" dirty="0" smtClean="0">
                <a:solidFill>
                  <a:srgbClr val="FF0000"/>
                </a:solidFill>
                <a:latin typeface="Arial Black" pitchFamily="34" charset="0"/>
              </a:rPr>
              <a:t>marcia confortevole</a:t>
            </a:r>
            <a:r>
              <a:rPr lang="it-IT" sz="2400" dirty="0" smtClean="0">
                <a:latin typeface="Arial Black" pitchFamily="34" charset="0"/>
              </a:rPr>
              <a:t> e </a:t>
            </a:r>
            <a:r>
              <a:rPr lang="it-IT" sz="2400" b="1" u="sng" dirty="0" smtClean="0">
                <a:solidFill>
                  <a:srgbClr val="FF0000"/>
                </a:solidFill>
                <a:latin typeface="Arial Black" pitchFamily="34" charset="0"/>
              </a:rPr>
              <a:t>sicura</a:t>
            </a:r>
            <a:r>
              <a:rPr lang="it-IT" sz="2400" dirty="0" smtClean="0">
                <a:latin typeface="Arial Black" pitchFamily="34" charset="0"/>
              </a:rPr>
              <a:t> in virtù del suo rivestimento esterno in </a:t>
            </a: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gomma</a:t>
            </a:r>
            <a:r>
              <a:rPr lang="it-IT" sz="2400" dirty="0" smtClean="0">
                <a:latin typeface="Arial Black" pitchFamily="34" charset="0"/>
              </a:rPr>
              <a:t> (buona aderenza al terreno) e del cuscino interno di </a:t>
            </a: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aria compressa</a:t>
            </a:r>
            <a:r>
              <a:rPr lang="it-IT" sz="2400" dirty="0" smtClean="0">
                <a:latin typeface="Arial Black" pitchFamily="34" charset="0"/>
              </a:rPr>
              <a:t>, che assorbe parte degli urti contro le irregolarità del piano stradale</a:t>
            </a:r>
            <a:endParaRPr lang="it-IT" sz="2200" dirty="0">
              <a:latin typeface="Arial Black" pitchFamily="34" charset="0"/>
            </a:endParaRP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Definizione di pneumatico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142844" y="1142984"/>
            <a:ext cx="885831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latin typeface="Arial Black" pitchFamily="34" charset="0"/>
              </a:rPr>
              <a:t>Il pneumatico deve assolvere i </a:t>
            </a:r>
            <a:r>
              <a:rPr lang="it-IT" sz="2000" b="1" dirty="0" smtClean="0">
                <a:solidFill>
                  <a:srgbClr val="0000CC"/>
                </a:solidFill>
                <a:latin typeface="Arial Black" pitchFamily="34" charset="0"/>
              </a:rPr>
              <a:t>seguenti compiti</a:t>
            </a:r>
            <a:r>
              <a:rPr lang="it-IT" sz="2000" dirty="0" smtClean="0">
                <a:latin typeface="Arial Black" pitchFamily="34" charset="0"/>
              </a:rPr>
              <a:t>:</a:t>
            </a:r>
          </a:p>
          <a:p>
            <a:pPr algn="ctr"/>
            <a:endParaRPr lang="it-IT" sz="800" dirty="0" smtClean="0">
              <a:latin typeface="Arial Black" pitchFamily="34" charset="0"/>
            </a:endParaRPr>
          </a:p>
          <a:p>
            <a:pPr algn="ctr"/>
            <a:r>
              <a:rPr lang="it-IT" sz="2000" dirty="0" smtClean="0">
                <a:latin typeface="Arial Black" pitchFamily="34" charset="0"/>
              </a:rPr>
              <a:t>● </a:t>
            </a:r>
            <a:r>
              <a:rPr lang="it-IT" sz="2000" b="1" i="1" dirty="0" smtClean="0">
                <a:solidFill>
                  <a:srgbClr val="0000CC"/>
                </a:solidFill>
                <a:latin typeface="Arial Black" pitchFamily="34" charset="0"/>
              </a:rPr>
              <a:t>portare un carico</a:t>
            </a:r>
            <a:r>
              <a:rPr lang="it-IT" sz="2000" dirty="0" smtClean="0">
                <a:latin typeface="Arial Black" pitchFamily="34" charset="0"/>
              </a:rPr>
              <a:t>: peso proprio del veicolo e peso trasportato;</a:t>
            </a:r>
          </a:p>
          <a:p>
            <a:pPr algn="ctr"/>
            <a:r>
              <a:rPr lang="it-IT" sz="2000" dirty="0" smtClean="0">
                <a:latin typeface="Arial Black" pitchFamily="34" charset="0"/>
              </a:rPr>
              <a:t>● </a:t>
            </a:r>
            <a:r>
              <a:rPr lang="it-IT" sz="2000" b="1" i="1" dirty="0" smtClean="0">
                <a:solidFill>
                  <a:srgbClr val="0000CC"/>
                </a:solidFill>
                <a:latin typeface="Arial Black" pitchFamily="34" charset="0"/>
              </a:rPr>
              <a:t>trasmettere alla strada lo sforzo periferico</a:t>
            </a:r>
            <a:r>
              <a:rPr lang="it-IT" sz="2000" dirty="0" smtClean="0">
                <a:latin typeface="Arial Black" pitchFamily="34" charset="0"/>
              </a:rPr>
              <a:t> dovuto alla coppia motrice per far avanzare il veicolo;</a:t>
            </a:r>
          </a:p>
          <a:p>
            <a:pPr algn="ctr"/>
            <a:r>
              <a:rPr lang="it-IT" sz="2000" dirty="0" smtClean="0">
                <a:latin typeface="Arial Black" pitchFamily="34" charset="0"/>
              </a:rPr>
              <a:t>● </a:t>
            </a:r>
            <a:r>
              <a:rPr lang="it-IT" sz="2000" b="1" i="1" dirty="0" smtClean="0">
                <a:solidFill>
                  <a:srgbClr val="0000CC"/>
                </a:solidFill>
                <a:latin typeface="Arial Black" pitchFamily="34" charset="0"/>
              </a:rPr>
              <a:t>assorbire gli urti</a:t>
            </a:r>
            <a:r>
              <a:rPr lang="it-IT" sz="2000" dirty="0" smtClean="0">
                <a:latin typeface="Arial Black" pitchFamily="34" charset="0"/>
              </a:rPr>
              <a:t> derivanti dalle asperità della strada; </a:t>
            </a:r>
          </a:p>
          <a:p>
            <a:pPr algn="ctr"/>
            <a:r>
              <a:rPr lang="it-IT" sz="2000" dirty="0" smtClean="0">
                <a:latin typeface="Arial Black" pitchFamily="34" charset="0"/>
              </a:rPr>
              <a:t>● </a:t>
            </a:r>
            <a:r>
              <a:rPr lang="it-IT" sz="2000" b="1" i="1" dirty="0" smtClean="0">
                <a:solidFill>
                  <a:srgbClr val="0000CC"/>
                </a:solidFill>
                <a:latin typeface="Arial Black" pitchFamily="34" charset="0"/>
              </a:rPr>
              <a:t>assicurare la massima aderenza</a:t>
            </a:r>
            <a:r>
              <a:rPr lang="it-IT" sz="2000" dirty="0" smtClean="0">
                <a:latin typeface="Arial Black" pitchFamily="34" charset="0"/>
              </a:rPr>
              <a:t> su qualsiasi fondo stradale;</a:t>
            </a:r>
          </a:p>
          <a:p>
            <a:pPr algn="ctr"/>
            <a:r>
              <a:rPr lang="it-IT" sz="2000" dirty="0" smtClean="0">
                <a:latin typeface="Arial Black" pitchFamily="34" charset="0"/>
              </a:rPr>
              <a:t>● </a:t>
            </a:r>
            <a:r>
              <a:rPr lang="it-IT" sz="2000" b="1" i="1" dirty="0" smtClean="0">
                <a:solidFill>
                  <a:srgbClr val="0000CC"/>
                </a:solidFill>
                <a:latin typeface="Arial Black" pitchFamily="34" charset="0"/>
              </a:rPr>
              <a:t>sopportare gli sforzi</a:t>
            </a:r>
            <a:r>
              <a:rPr lang="it-IT" sz="2000" dirty="0" smtClean="0">
                <a:latin typeface="Arial Black" pitchFamily="34" charset="0"/>
              </a:rPr>
              <a:t> generati da brusche frenate, da rapide accelerazioni e dalla spinta della forza centrifuga;</a:t>
            </a:r>
          </a:p>
          <a:p>
            <a:pPr algn="ctr"/>
            <a:r>
              <a:rPr lang="it-IT" sz="2000" dirty="0" smtClean="0">
                <a:latin typeface="Arial Black" pitchFamily="34" charset="0"/>
              </a:rPr>
              <a:t>● </a:t>
            </a:r>
            <a:r>
              <a:rPr lang="it-IT" sz="2000" b="1" i="1" dirty="0" smtClean="0">
                <a:solidFill>
                  <a:srgbClr val="0000CC"/>
                </a:solidFill>
                <a:latin typeface="Arial Black" pitchFamily="34" charset="0"/>
              </a:rPr>
              <a:t>garantire la massima stabilità del veicolo</a:t>
            </a:r>
            <a:r>
              <a:rPr lang="it-IT" sz="2000" dirty="0" smtClean="0">
                <a:latin typeface="Arial Black" pitchFamily="34" charset="0"/>
              </a:rPr>
              <a:t> anche a velocità elevata.</a:t>
            </a:r>
          </a:p>
          <a:p>
            <a:pPr algn="ctr"/>
            <a:endParaRPr lang="it-IT" sz="800" dirty="0" smtClean="0">
              <a:latin typeface="Arial Black" pitchFamily="34" charset="0"/>
            </a:endParaRPr>
          </a:p>
          <a:p>
            <a:pPr algn="ctr"/>
            <a:r>
              <a:rPr lang="it-IT" sz="2000" dirty="0" smtClean="0">
                <a:latin typeface="Arial Black" pitchFamily="34" charset="0"/>
              </a:rPr>
              <a:t>Il pneumatico deve, inoltre, possedere una </a:t>
            </a:r>
            <a:r>
              <a:rPr lang="it-IT" sz="2000" b="1" i="1" dirty="0" smtClean="0">
                <a:solidFill>
                  <a:srgbClr val="0000CC"/>
                </a:solidFill>
                <a:latin typeface="Arial Black" pitchFamily="34" charset="0"/>
              </a:rPr>
              <a:t>durata soddisfacente</a:t>
            </a:r>
            <a:r>
              <a:rPr lang="it-IT" sz="2000" dirty="0" smtClean="0">
                <a:latin typeface="Arial Black" pitchFamily="34" charset="0"/>
              </a:rPr>
              <a:t> anche se impiegato in condizioni ambientali sfavorevoli.</a:t>
            </a:r>
            <a:endParaRPr lang="it-IT" sz="2000" dirty="0">
              <a:latin typeface="Arial Black" pitchFamily="34" charset="0"/>
            </a:endParaRP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Compiti del pneumatico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357158" y="1286422"/>
            <a:ext cx="84296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I pneumatici sono costituiti da un involucro esterno detto </a:t>
            </a:r>
            <a:r>
              <a:rPr lang="it-IT" sz="2400" b="1" i="1" dirty="0" smtClean="0">
                <a:solidFill>
                  <a:srgbClr val="FF0000"/>
                </a:solidFill>
                <a:latin typeface="Arial Black" pitchFamily="34" charset="0"/>
              </a:rPr>
              <a:t>copertone</a:t>
            </a:r>
            <a:r>
              <a:rPr lang="it-IT" sz="2400" dirty="0" smtClean="0">
                <a:latin typeface="Arial Black" pitchFamily="34" charset="0"/>
              </a:rPr>
              <a:t> e da un tubo interno chiamato </a:t>
            </a:r>
            <a:r>
              <a:rPr lang="it-IT" sz="2400" b="1" i="1" dirty="0" smtClean="0">
                <a:solidFill>
                  <a:srgbClr val="FF0000"/>
                </a:solidFill>
                <a:latin typeface="Arial Black" pitchFamily="34" charset="0"/>
              </a:rPr>
              <a:t>camera d’aria</a:t>
            </a:r>
            <a:r>
              <a:rPr lang="it-IT" sz="2400" dirty="0" smtClean="0">
                <a:latin typeface="Arial Black" pitchFamily="34" charset="0"/>
              </a:rPr>
              <a:t>, provvisto di una valvola per il </a:t>
            </a:r>
            <a:r>
              <a:rPr lang="it-IT" sz="2400" dirty="0" err="1" smtClean="0">
                <a:latin typeface="Arial Black" pitchFamily="34" charset="0"/>
              </a:rPr>
              <a:t>gonfiaggio</a:t>
            </a:r>
            <a:r>
              <a:rPr lang="it-IT" sz="2400" dirty="0" smtClean="0">
                <a:latin typeface="Arial Black" pitchFamily="34" charset="0"/>
              </a:rPr>
              <a:t>.</a:t>
            </a:r>
          </a:p>
          <a:p>
            <a:pPr algn="ctr"/>
            <a:endParaRPr lang="it-IT" sz="2400" dirty="0" smtClean="0">
              <a:latin typeface="Arial Black" pitchFamily="34" charset="0"/>
            </a:endParaRPr>
          </a:p>
          <a:p>
            <a:pPr algn="ctr"/>
            <a:r>
              <a:rPr lang="it-IT" sz="2400" dirty="0" smtClean="0">
                <a:latin typeface="Arial Black" pitchFamily="34" charset="0"/>
              </a:rPr>
              <a:t>Il copertone è formato da un complesso di tele di cotone gommato, che prende il nome di </a:t>
            </a:r>
            <a:r>
              <a:rPr lang="it-IT" sz="2400" b="1" i="1" dirty="0" smtClean="0">
                <a:solidFill>
                  <a:srgbClr val="FF0000"/>
                </a:solidFill>
                <a:latin typeface="Arial Black" pitchFamily="34" charset="0"/>
              </a:rPr>
              <a:t>carcassa</a:t>
            </a:r>
            <a:r>
              <a:rPr lang="it-IT" sz="2400" dirty="0" smtClean="0">
                <a:latin typeface="Arial Black" pitchFamily="34" charset="0"/>
              </a:rPr>
              <a:t>, da un rivestimento esterno di gomma, chiamato </a:t>
            </a:r>
            <a:r>
              <a:rPr lang="it-IT" sz="2400" b="1" i="1" dirty="0" smtClean="0">
                <a:solidFill>
                  <a:srgbClr val="FF0000"/>
                </a:solidFill>
                <a:latin typeface="Arial Black" pitchFamily="34" charset="0"/>
              </a:rPr>
              <a:t>battistrada</a:t>
            </a:r>
            <a:r>
              <a:rPr lang="it-IT" sz="2400" dirty="0" smtClean="0">
                <a:latin typeface="Arial Black" pitchFamily="34" charset="0"/>
              </a:rPr>
              <a:t>, e da un’</a:t>
            </a:r>
            <a:r>
              <a:rPr lang="it-IT" sz="2400" b="1" i="1" dirty="0" smtClean="0">
                <a:solidFill>
                  <a:srgbClr val="FF0000"/>
                </a:solidFill>
                <a:latin typeface="Arial Black" pitchFamily="34" charset="0"/>
              </a:rPr>
              <a:t>armatura</a:t>
            </a:r>
            <a:r>
              <a:rPr lang="it-IT" sz="2400" dirty="0" smtClean="0">
                <a:latin typeface="Arial Black" pitchFamily="34" charset="0"/>
              </a:rPr>
              <a:t> sul cerchione della ruota.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Componenti dei pneumatici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Immagine 6" descr="shutterstock_27695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57188"/>
            <a:ext cx="35591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ttangolo 7"/>
          <p:cNvSpPr>
            <a:spLocks noChangeArrowheads="1"/>
          </p:cNvSpPr>
          <p:nvPr/>
        </p:nvSpPr>
        <p:spPr bwMode="auto">
          <a:xfrm>
            <a:off x="1500188" y="1428750"/>
            <a:ext cx="1428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>
                <a:solidFill>
                  <a:srgbClr val="FF0000"/>
                </a:solidFill>
                <a:latin typeface="Brush Script MT" pitchFamily="66" charset="0"/>
                <a:ea typeface="MS PGothic" pitchFamily="34" charset="-128"/>
              </a:rPr>
              <a:t>Argomenti che verranno trattati in questa lezione: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071934" y="214290"/>
            <a:ext cx="4643470" cy="563231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2000" b="1" dirty="0" smtClean="0">
                <a:solidFill>
                  <a:srgbClr val="FF0000"/>
                </a:solidFill>
                <a:latin typeface="+mn-lt"/>
              </a:rPr>
              <a:t>L’autotelaio:</a:t>
            </a:r>
            <a:endParaRPr lang="it-IT" sz="2000" b="1" dirty="0">
              <a:solidFill>
                <a:srgbClr val="FF0000"/>
              </a:solidFill>
              <a:latin typeface="+mn-lt"/>
            </a:endParaRP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Cenni storici sull’autoveicolo;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Definizione;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Compiti del telaio;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Requisiti del telaio;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Forma dei telai;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Componenti;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Manutenzione;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Carrozzeria portante;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Materiale;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Protezione.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endParaRPr lang="it-IT" sz="1000" dirty="0" smtClean="0">
              <a:latin typeface="+mn-lt"/>
            </a:endParaRP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2000" b="1" dirty="0" smtClean="0">
                <a:solidFill>
                  <a:srgbClr val="FF0000"/>
                </a:solidFill>
                <a:latin typeface="+mn-lt"/>
              </a:rPr>
              <a:t>I pneumatici: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Definizione;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Componenti dei pneumatici;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Battistrada;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Armatura;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Pneumatici tubeless;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Classificazione; 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Designazione;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Portata ed elementi che influiscono su di essa;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Durata ed elementi che influiscono su di essa.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214282" y="1214422"/>
            <a:ext cx="87154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Il rivestimento esterno di gomma ha uno spessore rilevante nella zona in cui il pneumatico viene a contatto con la strada e si chiama </a:t>
            </a:r>
            <a:r>
              <a:rPr lang="it-IT" sz="2400" b="1" i="1" dirty="0" smtClean="0">
                <a:solidFill>
                  <a:srgbClr val="FF0000"/>
                </a:solidFill>
                <a:latin typeface="Arial Black" pitchFamily="34" charset="0"/>
              </a:rPr>
              <a:t>battistrada</a:t>
            </a:r>
            <a:r>
              <a:rPr lang="it-IT" sz="2400" dirty="0" smtClean="0">
                <a:latin typeface="Arial Black" pitchFamily="34" charset="0"/>
              </a:rPr>
              <a:t>.</a:t>
            </a:r>
          </a:p>
          <a:p>
            <a:pPr algn="ctr"/>
            <a:r>
              <a:rPr lang="it-IT" sz="2400" dirty="0" smtClean="0">
                <a:latin typeface="Arial Black" pitchFamily="34" charset="0"/>
              </a:rPr>
              <a:t>Su questa zona è praticato un disegno in rilievo avente lo scopo di migliorare l’aderenza. 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Battistrada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13" descr="http://www.gommeblog.it/wp-content/uploads/2010/01/misura-usura-dei-pneumati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1347" y="3212976"/>
            <a:ext cx="5136735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214282" y="1214422"/>
            <a:ext cx="87154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L’armatura dei pneumatici è costituita da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cerchietti metallici</a:t>
            </a:r>
            <a:r>
              <a:rPr lang="it-IT" sz="2400" dirty="0" smtClean="0">
                <a:latin typeface="Arial Black" pitchFamily="34" charset="0"/>
              </a:rPr>
              <a:t> contenuti nei bordi inferiori della carcassa.</a:t>
            </a:r>
          </a:p>
          <a:p>
            <a:pPr algn="ctr"/>
            <a:endParaRPr lang="it-IT" sz="1200" dirty="0" smtClean="0">
              <a:latin typeface="Arial Black" pitchFamily="34" charset="0"/>
            </a:endParaRPr>
          </a:p>
          <a:p>
            <a:pPr algn="ctr"/>
            <a:r>
              <a:rPr lang="it-IT" sz="2400" dirty="0" smtClean="0">
                <a:latin typeface="Arial Black" pitchFamily="34" charset="0"/>
              </a:rPr>
              <a:t>I copertoni con tale armatura vengono denominati a </a:t>
            </a:r>
            <a:r>
              <a:rPr lang="it-IT" sz="2400" b="1" u="sng" dirty="0" smtClean="0">
                <a:latin typeface="Arial Black" pitchFamily="34" charset="0"/>
              </a:rPr>
              <a:t>fianchi diritti</a:t>
            </a:r>
            <a:r>
              <a:rPr lang="it-IT" sz="2400" dirty="0" smtClean="0">
                <a:latin typeface="Arial Black" pitchFamily="34" charset="0"/>
              </a:rPr>
              <a:t> per distinguerli da quelli usati in passato, privi di armatura metallica, ma con i fianchi </a:t>
            </a:r>
            <a:r>
              <a:rPr lang="it-IT" sz="2400" i="1" dirty="0" smtClean="0">
                <a:latin typeface="Arial Black" pitchFamily="34" charset="0"/>
              </a:rPr>
              <a:t>“sagomati a tallone”</a:t>
            </a:r>
            <a:r>
              <a:rPr lang="it-IT" sz="2400" dirty="0" smtClean="0">
                <a:latin typeface="Arial Black" pitchFamily="34" charset="0"/>
              </a:rPr>
              <a:t>.</a:t>
            </a:r>
          </a:p>
          <a:p>
            <a:pPr algn="ctr"/>
            <a:endParaRPr lang="it-IT" sz="1200" dirty="0" smtClean="0">
              <a:latin typeface="Arial Black" pitchFamily="34" charset="0"/>
            </a:endParaRPr>
          </a:p>
          <a:p>
            <a:pPr algn="ctr"/>
            <a:r>
              <a:rPr lang="it-IT" sz="2400" dirty="0" smtClean="0">
                <a:latin typeface="Arial Black" pitchFamily="34" charset="0"/>
              </a:rPr>
              <a:t>I pneumatici sono applicati sui cerchioni delle ruote in modo diverso secondo che si tratti di pneumatici per autovetture o per autocarri.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Armatura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214282" y="1214422"/>
            <a:ext cx="871543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I </a:t>
            </a:r>
            <a:r>
              <a:rPr lang="it-IT" sz="2400" b="1" u="sng" dirty="0" smtClean="0">
                <a:solidFill>
                  <a:srgbClr val="FF0000"/>
                </a:solidFill>
                <a:latin typeface="Arial Black" pitchFamily="34" charset="0"/>
              </a:rPr>
              <a:t>pneumatici tubeless</a:t>
            </a:r>
            <a:r>
              <a:rPr lang="it-IT" sz="2400" dirty="0" smtClean="0">
                <a:latin typeface="Arial Black" pitchFamily="34" charset="0"/>
              </a:rPr>
              <a:t> sono quelli </a:t>
            </a:r>
            <a:r>
              <a:rPr lang="it-IT" sz="2400" u="sng" dirty="0" smtClean="0">
                <a:latin typeface="Arial Black" pitchFamily="34" charset="0"/>
              </a:rPr>
              <a:t>privi di camera d’aria</a:t>
            </a:r>
            <a:r>
              <a:rPr lang="it-IT" sz="2400" dirty="0" smtClean="0">
                <a:latin typeface="Arial Black" pitchFamily="34" charset="0"/>
              </a:rPr>
              <a:t>; essi presentano, rispetto a quelli a camera d’aria, i seguenti </a:t>
            </a:r>
            <a:r>
              <a:rPr lang="it-IT" sz="2400" b="1" dirty="0" smtClean="0">
                <a:solidFill>
                  <a:srgbClr val="00B050"/>
                </a:solidFill>
                <a:latin typeface="Arial Black" pitchFamily="34" charset="0"/>
              </a:rPr>
              <a:t>vantaggi</a:t>
            </a:r>
            <a:r>
              <a:rPr lang="it-IT" sz="2400" dirty="0" smtClean="0">
                <a:latin typeface="Arial Black" pitchFamily="34" charset="0"/>
              </a:rPr>
              <a:t>:</a:t>
            </a:r>
          </a:p>
          <a:p>
            <a:pPr algn="ctr"/>
            <a:endParaRPr lang="it-IT" sz="1200" dirty="0" smtClean="0">
              <a:latin typeface="Arial Black" pitchFamily="34" charset="0"/>
            </a:endParaRPr>
          </a:p>
          <a:p>
            <a:pPr algn="ctr"/>
            <a:r>
              <a:rPr lang="it-IT" sz="2400" dirty="0" smtClean="0">
                <a:latin typeface="Arial Black" pitchFamily="34" charset="0"/>
              </a:rPr>
              <a:t>►</a:t>
            </a:r>
            <a:r>
              <a:rPr lang="it-IT" sz="2400" b="1" dirty="0" smtClean="0">
                <a:solidFill>
                  <a:srgbClr val="00B050"/>
                </a:solidFill>
                <a:latin typeface="Arial Black" pitchFamily="34" charset="0"/>
              </a:rPr>
              <a:t>maggiore elasticità</a:t>
            </a:r>
            <a:r>
              <a:rPr lang="it-IT" sz="2400" dirty="0" smtClean="0">
                <a:latin typeface="Arial Black" pitchFamily="34" charset="0"/>
              </a:rPr>
              <a:t>, quindi maggior confort di marcia;</a:t>
            </a:r>
          </a:p>
          <a:p>
            <a:pPr algn="ctr"/>
            <a:endParaRPr lang="it-IT" sz="800" dirty="0" smtClean="0">
              <a:latin typeface="Arial Black" pitchFamily="34" charset="0"/>
            </a:endParaRPr>
          </a:p>
          <a:p>
            <a:pPr algn="ctr"/>
            <a:r>
              <a:rPr lang="it-IT" sz="2400" dirty="0" smtClean="0">
                <a:latin typeface="Arial Black" pitchFamily="34" charset="0"/>
              </a:rPr>
              <a:t>► </a:t>
            </a:r>
            <a:r>
              <a:rPr lang="it-IT" sz="2400" b="1" dirty="0" smtClean="0">
                <a:solidFill>
                  <a:srgbClr val="00B050"/>
                </a:solidFill>
                <a:latin typeface="Arial Black" pitchFamily="34" charset="0"/>
              </a:rPr>
              <a:t>minore riscaldamento</a:t>
            </a:r>
            <a:r>
              <a:rPr lang="it-IT" sz="2400" dirty="0" smtClean="0">
                <a:latin typeface="Arial Black" pitchFamily="34" charset="0"/>
              </a:rPr>
              <a:t> nelle stesse condizioni d’impiego, perché disperdono meglio il calore.</a:t>
            </a:r>
          </a:p>
          <a:p>
            <a:pPr algn="ctr"/>
            <a:r>
              <a:rPr lang="it-IT" sz="2000" dirty="0" smtClean="0">
                <a:solidFill>
                  <a:srgbClr val="0000CC"/>
                </a:solidFill>
                <a:latin typeface="Arial Black" pitchFamily="34" charset="0"/>
              </a:rPr>
              <a:t>(Quando c’è la camera d’aria, il calore, per disperdersi nell’atmosfera, deve attraversare lo spessore della stessa e lo </a:t>
            </a:r>
            <a:r>
              <a:rPr lang="it-IT" sz="2000" dirty="0" err="1" smtClean="0">
                <a:solidFill>
                  <a:srgbClr val="0000CC"/>
                </a:solidFill>
                <a:latin typeface="Arial Black" pitchFamily="34" charset="0"/>
              </a:rPr>
              <a:t>straterello</a:t>
            </a:r>
            <a:r>
              <a:rPr lang="it-IT" sz="2000" dirty="0" smtClean="0">
                <a:solidFill>
                  <a:srgbClr val="0000CC"/>
                </a:solidFill>
                <a:latin typeface="Arial Black" pitchFamily="34" charset="0"/>
              </a:rPr>
              <a:t> d’aria che rimane interposto fra camera e carcassa del pneumatico).</a:t>
            </a:r>
            <a:endParaRPr lang="it-IT" sz="20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Pneumatici tubeless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214282" y="1142984"/>
            <a:ext cx="8715436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Secondo la </a:t>
            </a:r>
            <a:r>
              <a:rPr lang="it-IT" sz="2400" b="1" i="1" dirty="0" smtClean="0">
                <a:solidFill>
                  <a:srgbClr val="FF0000"/>
                </a:solidFill>
                <a:latin typeface="Arial Black" pitchFamily="34" charset="0"/>
              </a:rPr>
              <a:t>pressione di </a:t>
            </a:r>
            <a:r>
              <a:rPr lang="it-IT" sz="2400" b="1" i="1" dirty="0" err="1" smtClean="0">
                <a:solidFill>
                  <a:srgbClr val="FF0000"/>
                </a:solidFill>
                <a:latin typeface="Arial Black" pitchFamily="34" charset="0"/>
              </a:rPr>
              <a:t>gonfiaggio</a:t>
            </a:r>
            <a:r>
              <a:rPr lang="it-IT" sz="2400" dirty="0" smtClean="0">
                <a:latin typeface="Arial Black" pitchFamily="34" charset="0"/>
              </a:rPr>
              <a:t>, i pneumatici si suddividono in: 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pneumatici ad alta</a:t>
            </a:r>
            <a:r>
              <a:rPr lang="it-IT" sz="2400" dirty="0" smtClean="0">
                <a:latin typeface="Arial Black" pitchFamily="34" charset="0"/>
              </a:rPr>
              <a:t>, 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a bassa </a:t>
            </a:r>
            <a:r>
              <a:rPr lang="it-IT" sz="2400" dirty="0" smtClean="0">
                <a:latin typeface="Arial Black" pitchFamily="34" charset="0"/>
              </a:rPr>
              <a:t>ed 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a bassissima pressione</a:t>
            </a:r>
            <a:r>
              <a:rPr lang="it-IT" sz="2400" dirty="0" smtClean="0">
                <a:latin typeface="Arial Black" pitchFamily="34" charset="0"/>
              </a:rPr>
              <a:t>.</a:t>
            </a:r>
          </a:p>
          <a:p>
            <a:pPr algn="ctr"/>
            <a:endParaRPr lang="it-IT" sz="1200" dirty="0" smtClean="0">
              <a:solidFill>
                <a:srgbClr val="0000CC"/>
              </a:solidFill>
              <a:latin typeface="Arial Black" pitchFamily="34" charset="0"/>
            </a:endParaRPr>
          </a:p>
          <a:p>
            <a:pPr algn="ctr"/>
            <a:r>
              <a:rPr lang="it-IT" sz="2100" dirty="0" smtClean="0">
                <a:latin typeface="Arial Black" pitchFamily="34" charset="0"/>
              </a:rPr>
              <a:t>I </a:t>
            </a:r>
            <a:r>
              <a:rPr lang="it-IT" sz="2100" b="1" i="1" u="sng" dirty="0" smtClean="0">
                <a:solidFill>
                  <a:srgbClr val="FF0000"/>
                </a:solidFill>
                <a:latin typeface="Arial Black" pitchFamily="34" charset="0"/>
              </a:rPr>
              <a:t>pneumatici ad alta pressione</a:t>
            </a:r>
            <a:r>
              <a:rPr lang="it-IT" sz="2100" dirty="0" smtClean="0">
                <a:latin typeface="Arial Black" pitchFamily="34" charset="0"/>
              </a:rPr>
              <a:t> si trovano ancora montati sulle ruote di vetture di vecchia costruzione e su quelle dei veicoli industriali pesanti. In genere hanno </a:t>
            </a:r>
            <a:r>
              <a:rPr lang="it-IT" sz="2100" dirty="0" smtClean="0">
                <a:solidFill>
                  <a:srgbClr val="0000CC"/>
                </a:solidFill>
                <a:latin typeface="Arial Black" pitchFamily="34" charset="0"/>
              </a:rPr>
              <a:t>grande diametro</a:t>
            </a:r>
            <a:r>
              <a:rPr lang="it-IT" sz="2100" dirty="0" smtClean="0">
                <a:latin typeface="Arial Black" pitchFamily="34" charset="0"/>
              </a:rPr>
              <a:t> e </a:t>
            </a:r>
            <a:r>
              <a:rPr lang="it-IT" sz="2100" dirty="0" smtClean="0">
                <a:solidFill>
                  <a:srgbClr val="0000CC"/>
                </a:solidFill>
                <a:latin typeface="Arial Black" pitchFamily="34" charset="0"/>
              </a:rPr>
              <a:t>sezione trasversale limitata</a:t>
            </a:r>
            <a:r>
              <a:rPr lang="it-IT" sz="2100" dirty="0" smtClean="0">
                <a:latin typeface="Arial Black" pitchFamily="34" charset="0"/>
              </a:rPr>
              <a:t>; offrono </a:t>
            </a:r>
            <a:r>
              <a:rPr lang="it-IT" sz="2100" dirty="0" smtClean="0">
                <a:solidFill>
                  <a:srgbClr val="0000CC"/>
                </a:solidFill>
                <a:latin typeface="Arial Black" pitchFamily="34" charset="0"/>
              </a:rPr>
              <a:t>scarsa resistenza al rotolamento</a:t>
            </a:r>
            <a:r>
              <a:rPr lang="it-IT" sz="2100" dirty="0" smtClean="0">
                <a:latin typeface="Arial Black" pitchFamily="34" charset="0"/>
              </a:rPr>
              <a:t>, </a:t>
            </a:r>
            <a:r>
              <a:rPr lang="it-IT" sz="2100" dirty="0" smtClean="0">
                <a:solidFill>
                  <a:srgbClr val="0000CC"/>
                </a:solidFill>
                <a:latin typeface="Arial Black" pitchFamily="34" charset="0"/>
              </a:rPr>
              <a:t>si consumano relativamente poco</a:t>
            </a:r>
            <a:r>
              <a:rPr lang="it-IT" sz="2100" dirty="0" smtClean="0">
                <a:latin typeface="Arial Black" pitchFamily="34" charset="0"/>
              </a:rPr>
              <a:t> perché trasmettono piccoli sforzi periferici a causa del grande diametro, ma sono </a:t>
            </a:r>
            <a:r>
              <a:rPr lang="it-IT" sz="2100" dirty="0" smtClean="0">
                <a:solidFill>
                  <a:srgbClr val="0000CC"/>
                </a:solidFill>
                <a:latin typeface="Arial Black" pitchFamily="34" charset="0"/>
              </a:rPr>
              <a:t>eccessivamente rigidi</a:t>
            </a:r>
            <a:r>
              <a:rPr lang="it-IT" sz="2100" dirty="0" smtClean="0">
                <a:latin typeface="Arial Black" pitchFamily="34" charset="0"/>
              </a:rPr>
              <a:t>.</a:t>
            </a:r>
          </a:p>
          <a:p>
            <a:pPr algn="ctr"/>
            <a:endParaRPr lang="it-IT" sz="800" dirty="0" smtClean="0">
              <a:latin typeface="Arial Black" pitchFamily="34" charset="0"/>
            </a:endParaRPr>
          </a:p>
          <a:p>
            <a:pPr algn="ctr"/>
            <a:r>
              <a:rPr lang="it-IT" sz="2200" b="1" dirty="0" smtClean="0">
                <a:solidFill>
                  <a:srgbClr val="FF0000"/>
                </a:solidFill>
                <a:latin typeface="Arial Black" pitchFamily="34" charset="0"/>
              </a:rPr>
              <a:t>●</a:t>
            </a:r>
            <a:r>
              <a:rPr lang="it-IT" sz="2200" dirty="0" smtClean="0">
                <a:latin typeface="Arial Black" pitchFamily="34" charset="0"/>
              </a:rPr>
              <a:t> La pressione di </a:t>
            </a:r>
            <a:r>
              <a:rPr lang="it-IT" sz="2200" dirty="0" err="1" smtClean="0">
                <a:latin typeface="Arial Black" pitchFamily="34" charset="0"/>
              </a:rPr>
              <a:t>gonfiaggio</a:t>
            </a:r>
            <a:r>
              <a:rPr lang="it-IT" sz="2200" dirty="0" smtClean="0">
                <a:latin typeface="Arial Black" pitchFamily="34" charset="0"/>
              </a:rPr>
              <a:t> varia da </a:t>
            </a:r>
            <a:r>
              <a:rPr lang="it-IT" sz="2200" b="1" dirty="0" smtClean="0">
                <a:solidFill>
                  <a:srgbClr val="FF0000"/>
                </a:solidFill>
                <a:latin typeface="Arial Black" pitchFamily="34" charset="0"/>
              </a:rPr>
              <a:t>4,5</a:t>
            </a:r>
            <a:r>
              <a:rPr lang="it-IT" sz="2200" dirty="0" smtClean="0">
                <a:latin typeface="Arial Black" pitchFamily="34" charset="0"/>
              </a:rPr>
              <a:t> a </a:t>
            </a:r>
            <a:r>
              <a:rPr lang="it-IT" sz="2200" b="1" dirty="0" smtClean="0">
                <a:solidFill>
                  <a:srgbClr val="FF0000"/>
                </a:solidFill>
                <a:latin typeface="Arial Black" pitchFamily="34" charset="0"/>
              </a:rPr>
              <a:t>6,5 kg/cm</a:t>
            </a:r>
            <a:r>
              <a:rPr lang="it-IT" sz="2200" b="1" baseline="300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it-IT" sz="2200" dirty="0" smtClean="0">
                <a:latin typeface="Arial Black" pitchFamily="34" charset="0"/>
              </a:rPr>
              <a:t>.</a:t>
            </a:r>
            <a:endParaRPr lang="it-IT" sz="2200" dirty="0">
              <a:latin typeface="Arial Black" pitchFamily="34" charset="0"/>
            </a:endParaRP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Classificazione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214282" y="1310564"/>
            <a:ext cx="871543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100" dirty="0" smtClean="0">
                <a:latin typeface="Arial Black" pitchFamily="34" charset="0"/>
              </a:rPr>
              <a:t>I </a:t>
            </a:r>
            <a:r>
              <a:rPr lang="it-IT" sz="2100" b="1" i="1" u="sng" dirty="0" smtClean="0">
                <a:solidFill>
                  <a:srgbClr val="FF0000"/>
                </a:solidFill>
                <a:latin typeface="Arial Black" pitchFamily="34" charset="0"/>
              </a:rPr>
              <a:t>pneumatici a bassa pressione</a:t>
            </a:r>
            <a:r>
              <a:rPr lang="it-IT" sz="2100" dirty="0" smtClean="0">
                <a:latin typeface="Arial Black" pitchFamily="34" charset="0"/>
              </a:rPr>
              <a:t> hanno un </a:t>
            </a:r>
            <a:r>
              <a:rPr lang="it-IT" sz="2100" dirty="0" smtClean="0">
                <a:solidFill>
                  <a:srgbClr val="0000CC"/>
                </a:solidFill>
                <a:latin typeface="Arial Black" pitchFamily="34" charset="0"/>
              </a:rPr>
              <a:t>diametro più piccolo</a:t>
            </a:r>
            <a:r>
              <a:rPr lang="it-IT" sz="2100" dirty="0" smtClean="0">
                <a:latin typeface="Arial Black" pitchFamily="34" charset="0"/>
              </a:rPr>
              <a:t> ed una </a:t>
            </a:r>
            <a:r>
              <a:rPr lang="it-IT" sz="2100" dirty="0" smtClean="0">
                <a:solidFill>
                  <a:srgbClr val="0000CC"/>
                </a:solidFill>
                <a:latin typeface="Arial Black" pitchFamily="34" charset="0"/>
              </a:rPr>
              <a:t>sezione trasversale più ampia</a:t>
            </a:r>
            <a:r>
              <a:rPr lang="it-IT" sz="2100" dirty="0" smtClean="0">
                <a:latin typeface="Arial Black" pitchFamily="34" charset="0"/>
              </a:rPr>
              <a:t>, rispetto a quelli ad alta pressione. Ne deriva che presentano </a:t>
            </a:r>
            <a:r>
              <a:rPr lang="it-IT" sz="2100" dirty="0" smtClean="0">
                <a:solidFill>
                  <a:srgbClr val="0000CC"/>
                </a:solidFill>
                <a:latin typeface="Arial Black" pitchFamily="34" charset="0"/>
              </a:rPr>
              <a:t>maggiore resistenza al rotolamento</a:t>
            </a:r>
            <a:r>
              <a:rPr lang="it-IT" sz="2100" dirty="0" smtClean="0">
                <a:latin typeface="Arial Black" pitchFamily="34" charset="0"/>
              </a:rPr>
              <a:t>, ma sono </a:t>
            </a:r>
            <a:r>
              <a:rPr lang="it-IT" sz="2100" dirty="0" smtClean="0">
                <a:solidFill>
                  <a:srgbClr val="0000CC"/>
                </a:solidFill>
                <a:latin typeface="Arial Black" pitchFamily="34" charset="0"/>
              </a:rPr>
              <a:t>più flessibili</a:t>
            </a:r>
            <a:r>
              <a:rPr lang="it-IT" sz="2100" dirty="0" smtClean="0">
                <a:latin typeface="Arial Black" pitchFamily="34" charset="0"/>
              </a:rPr>
              <a:t>, quindi </a:t>
            </a:r>
            <a:r>
              <a:rPr lang="it-IT" sz="2100" dirty="0" smtClean="0">
                <a:solidFill>
                  <a:srgbClr val="0000CC"/>
                </a:solidFill>
                <a:latin typeface="Arial Black" pitchFamily="34" charset="0"/>
              </a:rPr>
              <a:t>assorbono meglio gli urti provocati dalle asperità stradali</a:t>
            </a:r>
            <a:r>
              <a:rPr lang="it-IT" sz="2100" dirty="0" smtClean="0">
                <a:latin typeface="Arial Black" pitchFamily="34" charset="0"/>
              </a:rPr>
              <a:t>.</a:t>
            </a:r>
          </a:p>
          <a:p>
            <a:pPr algn="ctr"/>
            <a:endParaRPr lang="it-IT" sz="2000" dirty="0" smtClean="0">
              <a:latin typeface="Arial Black" pitchFamily="34" charset="0"/>
            </a:endParaRPr>
          </a:p>
          <a:p>
            <a:pPr algn="ctr"/>
            <a:r>
              <a:rPr lang="it-IT" sz="2200" dirty="0" smtClean="0">
                <a:latin typeface="Arial Black" pitchFamily="34" charset="0"/>
              </a:rPr>
              <a:t>Le pressioni di </a:t>
            </a:r>
            <a:r>
              <a:rPr lang="it-IT" sz="2200" dirty="0" err="1" smtClean="0">
                <a:latin typeface="Arial Black" pitchFamily="34" charset="0"/>
              </a:rPr>
              <a:t>gonfiaggio</a:t>
            </a:r>
            <a:r>
              <a:rPr lang="it-IT" sz="2200" dirty="0" smtClean="0">
                <a:latin typeface="Arial Black" pitchFamily="34" charset="0"/>
              </a:rPr>
              <a:t> sono contenute nei seguenti limiti:</a:t>
            </a:r>
          </a:p>
          <a:p>
            <a:pPr algn="ctr"/>
            <a:endParaRPr lang="it-IT" sz="800" dirty="0" smtClean="0">
              <a:latin typeface="Arial Black" pitchFamily="34" charset="0"/>
            </a:endParaRPr>
          </a:p>
          <a:p>
            <a:pPr algn="ctr"/>
            <a:r>
              <a:rPr lang="it-IT" sz="2200" b="1" dirty="0" smtClean="0">
                <a:solidFill>
                  <a:srgbClr val="FF0000"/>
                </a:solidFill>
                <a:latin typeface="Arial Black" pitchFamily="34" charset="0"/>
              </a:rPr>
              <a:t>●</a:t>
            </a:r>
            <a:r>
              <a:rPr lang="it-IT" sz="2200" dirty="0" smtClean="0">
                <a:latin typeface="Arial Black" pitchFamily="34" charset="0"/>
              </a:rPr>
              <a:t> pneumatici per autovetture: </a:t>
            </a:r>
            <a:r>
              <a:rPr lang="it-IT" sz="2200" b="1" dirty="0" smtClean="0">
                <a:solidFill>
                  <a:srgbClr val="FF0000"/>
                </a:solidFill>
                <a:latin typeface="Arial Black" pitchFamily="34" charset="0"/>
              </a:rPr>
              <a:t>1,3</a:t>
            </a:r>
            <a:r>
              <a:rPr lang="it-IT" sz="2200" dirty="0" smtClean="0">
                <a:latin typeface="Arial Black" pitchFamily="34" charset="0"/>
              </a:rPr>
              <a:t> - </a:t>
            </a:r>
            <a:r>
              <a:rPr lang="it-IT" sz="2200" b="1" dirty="0" smtClean="0">
                <a:solidFill>
                  <a:srgbClr val="FF0000"/>
                </a:solidFill>
                <a:latin typeface="Arial Black" pitchFamily="34" charset="0"/>
              </a:rPr>
              <a:t>1,8 kg/cm</a:t>
            </a:r>
            <a:r>
              <a:rPr lang="it-IT" sz="2200" b="1" baseline="300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it-IT" sz="2200" dirty="0" smtClean="0">
                <a:latin typeface="Arial Black" pitchFamily="34" charset="0"/>
              </a:rPr>
              <a:t>;</a:t>
            </a:r>
          </a:p>
          <a:p>
            <a:pPr algn="ctr"/>
            <a:r>
              <a:rPr lang="it-IT" sz="2200" b="1" dirty="0" smtClean="0">
                <a:solidFill>
                  <a:srgbClr val="FF0000"/>
                </a:solidFill>
                <a:latin typeface="Arial Black" pitchFamily="34" charset="0"/>
              </a:rPr>
              <a:t>●</a:t>
            </a:r>
            <a:r>
              <a:rPr lang="it-IT" sz="2200" dirty="0" smtClean="0">
                <a:latin typeface="Arial Black" pitchFamily="34" charset="0"/>
              </a:rPr>
              <a:t> pneumatici per autocarri: </a:t>
            </a:r>
            <a:r>
              <a:rPr lang="it-IT" sz="2200" b="1" dirty="0" smtClean="0">
                <a:solidFill>
                  <a:srgbClr val="FF0000"/>
                </a:solidFill>
                <a:latin typeface="Arial Black" pitchFamily="34" charset="0"/>
              </a:rPr>
              <a:t>2,5</a:t>
            </a:r>
            <a:r>
              <a:rPr lang="it-IT" sz="2200" dirty="0" smtClean="0">
                <a:latin typeface="Arial Black" pitchFamily="34" charset="0"/>
              </a:rPr>
              <a:t> - </a:t>
            </a:r>
            <a:r>
              <a:rPr lang="it-IT" sz="2200" b="1" dirty="0" smtClean="0">
                <a:solidFill>
                  <a:srgbClr val="FF0000"/>
                </a:solidFill>
                <a:latin typeface="Arial Black" pitchFamily="34" charset="0"/>
              </a:rPr>
              <a:t>4,5 kg/cm</a:t>
            </a:r>
            <a:r>
              <a:rPr lang="it-IT" sz="2200" b="1" baseline="300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it-IT" sz="2200" b="1" dirty="0" smtClean="0">
                <a:latin typeface="Arial Black" pitchFamily="34" charset="0"/>
              </a:rPr>
              <a:t>.</a:t>
            </a:r>
            <a:endParaRPr lang="it-IT" sz="2200" dirty="0">
              <a:latin typeface="Arial Black" pitchFamily="34" charset="0"/>
            </a:endParaRP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Classificazione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214282" y="1310564"/>
            <a:ext cx="871543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100" dirty="0" smtClean="0">
                <a:latin typeface="Arial Black" pitchFamily="34" charset="0"/>
              </a:rPr>
              <a:t>I </a:t>
            </a:r>
            <a:r>
              <a:rPr lang="it-IT" sz="2100" b="1" i="1" u="sng" dirty="0" smtClean="0">
                <a:solidFill>
                  <a:srgbClr val="FF0000"/>
                </a:solidFill>
                <a:latin typeface="Arial Black" pitchFamily="34" charset="0"/>
              </a:rPr>
              <a:t>pneumatici a bassissima pressione</a:t>
            </a:r>
            <a:r>
              <a:rPr lang="it-IT" sz="2100" dirty="0" smtClean="0">
                <a:latin typeface="Arial Black" pitchFamily="34" charset="0"/>
              </a:rPr>
              <a:t> sono di </a:t>
            </a:r>
            <a:r>
              <a:rPr lang="it-IT" sz="2100" dirty="0" smtClean="0">
                <a:solidFill>
                  <a:srgbClr val="0000CC"/>
                </a:solidFill>
                <a:latin typeface="Arial Black" pitchFamily="34" charset="0"/>
              </a:rPr>
              <a:t>sezione trasversale ancora più ampia</a:t>
            </a:r>
            <a:r>
              <a:rPr lang="it-IT" sz="2100" dirty="0" smtClean="0">
                <a:latin typeface="Arial Black" pitchFamily="34" charset="0"/>
              </a:rPr>
              <a:t>, rispetto a quelli precedenti. Presentano, perciò, </a:t>
            </a:r>
            <a:r>
              <a:rPr lang="it-IT" sz="2100" dirty="0" smtClean="0">
                <a:solidFill>
                  <a:srgbClr val="0000CC"/>
                </a:solidFill>
                <a:latin typeface="Arial Black" pitchFamily="34" charset="0"/>
              </a:rPr>
              <a:t>maggiore flessibilità</a:t>
            </a:r>
            <a:r>
              <a:rPr lang="it-IT" sz="2100" dirty="0" smtClean="0">
                <a:latin typeface="Arial Black" pitchFamily="34" charset="0"/>
              </a:rPr>
              <a:t>, </a:t>
            </a:r>
            <a:r>
              <a:rPr lang="it-IT" sz="2100" dirty="0" smtClean="0">
                <a:solidFill>
                  <a:srgbClr val="0000CC"/>
                </a:solidFill>
                <a:latin typeface="Arial Black" pitchFamily="34" charset="0"/>
              </a:rPr>
              <a:t>miglior tenuta di strada</a:t>
            </a:r>
            <a:r>
              <a:rPr lang="it-IT" sz="2100" dirty="0" smtClean="0">
                <a:latin typeface="Arial Black" pitchFamily="34" charset="0"/>
              </a:rPr>
              <a:t> e </a:t>
            </a:r>
            <a:r>
              <a:rPr lang="it-IT" sz="2100" dirty="0" smtClean="0">
                <a:solidFill>
                  <a:srgbClr val="0000CC"/>
                </a:solidFill>
                <a:latin typeface="Arial Black" pitchFamily="34" charset="0"/>
              </a:rPr>
              <a:t>durata più lunga</a:t>
            </a:r>
            <a:r>
              <a:rPr lang="it-IT" sz="2100" dirty="0" smtClean="0">
                <a:latin typeface="Arial Black" pitchFamily="34" charset="0"/>
              </a:rPr>
              <a:t>. Dal punto di vista della resistenza al rotolamento, si trovano invece nelle condizioni più sfavorevoli.</a:t>
            </a:r>
          </a:p>
          <a:p>
            <a:pPr algn="ctr"/>
            <a:endParaRPr lang="it-IT" sz="2000" dirty="0" smtClean="0">
              <a:latin typeface="Arial Black" pitchFamily="34" charset="0"/>
            </a:endParaRPr>
          </a:p>
          <a:p>
            <a:pPr algn="ctr"/>
            <a:r>
              <a:rPr lang="it-IT" sz="2200" dirty="0" smtClean="0">
                <a:latin typeface="Arial Black" pitchFamily="34" charset="0"/>
              </a:rPr>
              <a:t>Le pressioni di </a:t>
            </a:r>
            <a:r>
              <a:rPr lang="it-IT" sz="2200" dirty="0" err="1" smtClean="0">
                <a:latin typeface="Arial Black" pitchFamily="34" charset="0"/>
              </a:rPr>
              <a:t>gonfiaggio</a:t>
            </a:r>
            <a:r>
              <a:rPr lang="it-IT" sz="2200" dirty="0" smtClean="0">
                <a:latin typeface="Arial Black" pitchFamily="34" charset="0"/>
              </a:rPr>
              <a:t> vengono comunemente contenute entro i seguenti limiti:</a:t>
            </a:r>
          </a:p>
          <a:p>
            <a:pPr algn="ctr"/>
            <a:endParaRPr lang="it-IT" sz="800" dirty="0" smtClean="0">
              <a:latin typeface="Arial Black" pitchFamily="34" charset="0"/>
            </a:endParaRPr>
          </a:p>
          <a:p>
            <a:pPr algn="ctr"/>
            <a:r>
              <a:rPr lang="it-IT" sz="2200" b="1" dirty="0" smtClean="0">
                <a:solidFill>
                  <a:srgbClr val="FF0000"/>
                </a:solidFill>
                <a:latin typeface="Arial Black" pitchFamily="34" charset="0"/>
              </a:rPr>
              <a:t>●</a:t>
            </a:r>
            <a:r>
              <a:rPr lang="it-IT" sz="2200" dirty="0" smtClean="0">
                <a:latin typeface="Arial Black" pitchFamily="34" charset="0"/>
              </a:rPr>
              <a:t> pneumatici per autovetture: </a:t>
            </a:r>
            <a:r>
              <a:rPr lang="it-IT" sz="2200" b="1" dirty="0" smtClean="0">
                <a:solidFill>
                  <a:srgbClr val="FF0000"/>
                </a:solidFill>
                <a:latin typeface="Arial Black" pitchFamily="34" charset="0"/>
              </a:rPr>
              <a:t>0,8</a:t>
            </a:r>
            <a:r>
              <a:rPr lang="it-IT" sz="2200" dirty="0" smtClean="0">
                <a:latin typeface="Arial Black" pitchFamily="34" charset="0"/>
              </a:rPr>
              <a:t> - </a:t>
            </a:r>
            <a:r>
              <a:rPr lang="it-IT" sz="2200" b="1" dirty="0" smtClean="0">
                <a:solidFill>
                  <a:srgbClr val="FF0000"/>
                </a:solidFill>
                <a:latin typeface="Arial Black" pitchFamily="34" charset="0"/>
              </a:rPr>
              <a:t>1,5 kg/cm</a:t>
            </a:r>
            <a:r>
              <a:rPr lang="it-IT" sz="2200" b="1" baseline="300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it-IT" sz="2200" dirty="0" smtClean="0">
                <a:latin typeface="Arial Black" pitchFamily="34" charset="0"/>
              </a:rPr>
              <a:t>;</a:t>
            </a:r>
          </a:p>
          <a:p>
            <a:pPr algn="ctr"/>
            <a:r>
              <a:rPr lang="it-IT" sz="2200" b="1" dirty="0" smtClean="0">
                <a:solidFill>
                  <a:srgbClr val="FF0000"/>
                </a:solidFill>
                <a:latin typeface="Arial Black" pitchFamily="34" charset="0"/>
              </a:rPr>
              <a:t>●</a:t>
            </a:r>
            <a:r>
              <a:rPr lang="it-IT" sz="2200" dirty="0" smtClean="0">
                <a:latin typeface="Arial Black" pitchFamily="34" charset="0"/>
              </a:rPr>
              <a:t> pneumatici per autocarri: </a:t>
            </a:r>
            <a:r>
              <a:rPr lang="it-IT" sz="2200" b="1" dirty="0" smtClean="0">
                <a:solidFill>
                  <a:srgbClr val="FF0000"/>
                </a:solidFill>
                <a:latin typeface="Arial Black" pitchFamily="34" charset="0"/>
              </a:rPr>
              <a:t>2,0</a:t>
            </a:r>
            <a:r>
              <a:rPr lang="it-IT" sz="2200" dirty="0" smtClean="0">
                <a:latin typeface="Arial Black" pitchFamily="34" charset="0"/>
              </a:rPr>
              <a:t> - </a:t>
            </a:r>
            <a:r>
              <a:rPr lang="it-IT" sz="2200" b="1" dirty="0" smtClean="0">
                <a:solidFill>
                  <a:srgbClr val="FF0000"/>
                </a:solidFill>
                <a:latin typeface="Arial Black" pitchFamily="34" charset="0"/>
              </a:rPr>
              <a:t>2,5 kg/cm</a:t>
            </a:r>
            <a:r>
              <a:rPr lang="it-IT" sz="2200" b="1" baseline="300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it-IT" sz="2200" b="1" dirty="0" smtClean="0">
                <a:latin typeface="Arial Black" pitchFamily="34" charset="0"/>
              </a:rPr>
              <a:t>.</a:t>
            </a:r>
            <a:endParaRPr lang="it-IT" sz="2200" dirty="0">
              <a:latin typeface="Arial Black" pitchFamily="34" charset="0"/>
            </a:endParaRP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Classificazione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214282" y="1142984"/>
            <a:ext cx="8715436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I pneumatici vengono normalmente designati per mezzo di una </a:t>
            </a:r>
            <a:r>
              <a:rPr lang="it-IT" sz="2400" b="1" u="sng" dirty="0" smtClean="0">
                <a:solidFill>
                  <a:srgbClr val="FF0000"/>
                </a:solidFill>
                <a:latin typeface="Arial Black" pitchFamily="34" charset="0"/>
              </a:rPr>
              <a:t>marcatura in rilievo costituita da due numeri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2400" dirty="0" smtClean="0">
                <a:latin typeface="Arial Black" pitchFamily="34" charset="0"/>
              </a:rPr>
              <a:t>che indicano le </a:t>
            </a:r>
            <a:r>
              <a:rPr lang="it-IT" sz="2400" i="1" dirty="0" smtClean="0">
                <a:solidFill>
                  <a:srgbClr val="0000CC"/>
                </a:solidFill>
                <a:latin typeface="Arial Black" pitchFamily="34" charset="0"/>
              </a:rPr>
              <a:t>dimensioni approssimate del pneumatico, gonfiato alla pressione prescritta e non sotto carico</a:t>
            </a:r>
            <a:r>
              <a:rPr lang="it-IT" sz="2400" dirty="0" smtClean="0">
                <a:latin typeface="Arial Black" pitchFamily="34" charset="0"/>
              </a:rPr>
              <a:t>.</a:t>
            </a:r>
          </a:p>
          <a:p>
            <a:pPr algn="ctr"/>
            <a:endParaRPr lang="it-IT" sz="1000" dirty="0" smtClean="0">
              <a:latin typeface="Arial Black" pitchFamily="34" charset="0"/>
            </a:endParaRPr>
          </a:p>
          <a:p>
            <a:pPr algn="ctr"/>
            <a:r>
              <a:rPr lang="it-IT" sz="2400" dirty="0" smtClean="0">
                <a:latin typeface="Arial Black" pitchFamily="34" charset="0"/>
              </a:rPr>
              <a:t>In genere </a:t>
            </a:r>
            <a:r>
              <a:rPr lang="it-IT" sz="2400" u="sng" dirty="0" smtClean="0">
                <a:latin typeface="Arial Black" pitchFamily="34" charset="0"/>
              </a:rPr>
              <a:t>la designazione è fatta in unità metriche ed in pollici</a:t>
            </a:r>
            <a:r>
              <a:rPr lang="it-IT" sz="2400" dirty="0" smtClean="0">
                <a:latin typeface="Arial Black" pitchFamily="34" charset="0"/>
              </a:rPr>
              <a:t>: il primo numero indica la 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larghezza approssimata della sezione trasversale (in mm)</a:t>
            </a:r>
            <a:r>
              <a:rPr lang="it-IT" sz="2400" dirty="0" smtClean="0">
                <a:latin typeface="Arial Black" pitchFamily="34" charset="0"/>
              </a:rPr>
              <a:t>; il secondo numero indica 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il diametro di calettamento esatto (in pollici)</a:t>
            </a:r>
            <a:r>
              <a:rPr lang="it-IT" sz="2400" dirty="0" smtClean="0">
                <a:latin typeface="Arial Black" pitchFamily="34" charset="0"/>
              </a:rPr>
              <a:t>.</a:t>
            </a:r>
          </a:p>
          <a:p>
            <a:pPr algn="ctr"/>
            <a:endParaRPr lang="it-IT" sz="800" dirty="0" smtClean="0">
              <a:latin typeface="Arial Black" pitchFamily="34" charset="0"/>
            </a:endParaRPr>
          </a:p>
          <a:p>
            <a:pPr algn="ctr"/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● Esempi: 155-15, 165-15.</a:t>
            </a:r>
            <a:endParaRPr lang="it-IT" sz="24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Designazione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214282" y="1142984"/>
            <a:ext cx="871543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La </a:t>
            </a:r>
            <a:r>
              <a:rPr lang="it-IT" sz="2400" b="1" u="sng" dirty="0" smtClean="0">
                <a:solidFill>
                  <a:srgbClr val="FF0000"/>
                </a:solidFill>
                <a:latin typeface="Arial Black" pitchFamily="34" charset="0"/>
              </a:rPr>
              <a:t>portata di un pneumatico</a:t>
            </a:r>
            <a:r>
              <a:rPr lang="it-IT" sz="2400" dirty="0" smtClean="0">
                <a:latin typeface="Arial Black" pitchFamily="34" charset="0"/>
              </a:rPr>
              <a:t> è il 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carico che esso può sopportare in condizioni di impiego normali, senza pregiudicare la sua durata</a:t>
            </a:r>
            <a:r>
              <a:rPr lang="it-IT" sz="2400" dirty="0" smtClean="0">
                <a:latin typeface="Arial Black" pitchFamily="34" charset="0"/>
              </a:rPr>
              <a:t>.</a:t>
            </a:r>
          </a:p>
          <a:p>
            <a:pPr algn="ctr"/>
            <a:endParaRPr lang="it-IT" sz="2400" dirty="0" smtClean="0">
              <a:solidFill>
                <a:srgbClr val="0000CC"/>
              </a:solidFill>
              <a:latin typeface="Arial Black" pitchFamily="34" charset="0"/>
            </a:endParaRPr>
          </a:p>
          <a:p>
            <a:pPr algn="ctr"/>
            <a:r>
              <a:rPr lang="it-IT" sz="2400" dirty="0" smtClean="0">
                <a:latin typeface="Arial Black" pitchFamily="34" charset="0"/>
              </a:rPr>
              <a:t>Sulla portata influiscono i seguenti </a:t>
            </a:r>
            <a:r>
              <a:rPr lang="it-IT" sz="2400" b="1" dirty="0" smtClean="0">
                <a:solidFill>
                  <a:srgbClr val="0000CC"/>
                </a:solidFill>
                <a:latin typeface="Arial Black" pitchFamily="34" charset="0"/>
              </a:rPr>
              <a:t>elementi</a:t>
            </a:r>
            <a:r>
              <a:rPr lang="it-IT" sz="2400" dirty="0" smtClean="0">
                <a:latin typeface="Arial Black" pitchFamily="34" charset="0"/>
              </a:rPr>
              <a:t>:</a:t>
            </a:r>
          </a:p>
          <a:p>
            <a:pPr algn="ctr"/>
            <a:endParaRPr lang="it-IT" sz="1200" dirty="0" smtClean="0">
              <a:latin typeface="Arial Black" pitchFamily="34" charset="0"/>
            </a:endParaRPr>
          </a:p>
          <a:p>
            <a:pPr algn="ctr"/>
            <a:r>
              <a:rPr lang="it-IT" sz="2400" b="1" dirty="0" smtClean="0">
                <a:solidFill>
                  <a:srgbClr val="0000CC"/>
                </a:solidFill>
                <a:latin typeface="Arial Black" pitchFamily="34" charset="0"/>
              </a:rPr>
              <a:t>►</a:t>
            </a:r>
            <a:r>
              <a:rPr lang="it-IT" sz="2400" dirty="0" smtClean="0">
                <a:latin typeface="Arial Black" pitchFamily="34" charset="0"/>
              </a:rPr>
              <a:t>pressione di </a:t>
            </a:r>
            <a:r>
              <a:rPr lang="it-IT" sz="2400" dirty="0" err="1" smtClean="0">
                <a:latin typeface="Arial Black" pitchFamily="34" charset="0"/>
              </a:rPr>
              <a:t>gonfiaggio</a:t>
            </a:r>
            <a:r>
              <a:rPr lang="it-IT" sz="2400" dirty="0" smtClean="0">
                <a:latin typeface="Arial Black" pitchFamily="34" charset="0"/>
              </a:rPr>
              <a:t>;</a:t>
            </a:r>
          </a:p>
          <a:p>
            <a:pPr algn="ctr"/>
            <a:endParaRPr lang="it-IT" sz="800" dirty="0" smtClean="0">
              <a:latin typeface="Arial Black" pitchFamily="34" charset="0"/>
            </a:endParaRPr>
          </a:p>
          <a:p>
            <a:pPr algn="ctr"/>
            <a:r>
              <a:rPr lang="it-IT" sz="2400" b="1" dirty="0" smtClean="0">
                <a:solidFill>
                  <a:srgbClr val="0000CC"/>
                </a:solidFill>
                <a:latin typeface="Arial Black" pitchFamily="34" charset="0"/>
              </a:rPr>
              <a:t>►</a:t>
            </a:r>
            <a:r>
              <a:rPr lang="it-IT" sz="2400" dirty="0" smtClean="0">
                <a:latin typeface="Arial Black" pitchFamily="34" charset="0"/>
              </a:rPr>
              <a:t> larghezza della sezione trasversale;</a:t>
            </a:r>
          </a:p>
          <a:p>
            <a:pPr algn="ctr"/>
            <a:endParaRPr lang="it-IT" sz="800" dirty="0" smtClean="0">
              <a:latin typeface="Arial Black" pitchFamily="34" charset="0"/>
            </a:endParaRPr>
          </a:p>
          <a:p>
            <a:pPr algn="ctr"/>
            <a:r>
              <a:rPr lang="it-IT" sz="2400" b="1" dirty="0" smtClean="0">
                <a:solidFill>
                  <a:srgbClr val="0000CC"/>
                </a:solidFill>
                <a:latin typeface="Arial Black" pitchFamily="34" charset="0"/>
              </a:rPr>
              <a:t>►</a:t>
            </a:r>
            <a:r>
              <a:rPr lang="it-IT" sz="2400" dirty="0" smtClean="0">
                <a:latin typeface="Arial Black" pitchFamily="34" charset="0"/>
              </a:rPr>
              <a:t> diametro di calettamento;</a:t>
            </a:r>
          </a:p>
          <a:p>
            <a:pPr algn="ctr"/>
            <a:endParaRPr lang="it-IT" sz="800" dirty="0" smtClean="0">
              <a:latin typeface="Arial Black" pitchFamily="34" charset="0"/>
            </a:endParaRPr>
          </a:p>
          <a:p>
            <a:pPr algn="ctr"/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►</a:t>
            </a:r>
            <a:r>
              <a:rPr lang="it-IT" sz="2400" dirty="0" smtClean="0">
                <a:latin typeface="Arial Black" pitchFamily="34" charset="0"/>
              </a:rPr>
              <a:t> velocità di marcia.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Portata ed elementi influenzanti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214282" y="1221478"/>
            <a:ext cx="8715436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200" dirty="0" smtClean="0">
                <a:latin typeface="Arial Black" pitchFamily="34" charset="0"/>
              </a:rPr>
              <a:t>La capacità di carico di un pneumatico dipende dalla quantità d’aria in esso contenuta, quindi dalla </a:t>
            </a:r>
            <a:r>
              <a:rPr lang="it-IT" sz="2200" b="1" u="sng" dirty="0" smtClean="0">
                <a:solidFill>
                  <a:srgbClr val="0000CC"/>
                </a:solidFill>
                <a:latin typeface="Arial Black" pitchFamily="34" charset="0"/>
              </a:rPr>
              <a:t>pressione di </a:t>
            </a:r>
            <a:r>
              <a:rPr lang="it-IT" sz="2200" b="1" u="sng" dirty="0" err="1" smtClean="0">
                <a:solidFill>
                  <a:srgbClr val="0000CC"/>
                </a:solidFill>
                <a:latin typeface="Arial Black" pitchFamily="34" charset="0"/>
              </a:rPr>
              <a:t>gonfiaggio</a:t>
            </a:r>
            <a:r>
              <a:rPr lang="it-IT" sz="2200" dirty="0" smtClean="0">
                <a:latin typeface="Arial Black" pitchFamily="34" charset="0"/>
              </a:rPr>
              <a:t>: </a:t>
            </a:r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aumentando la pressione, aumenta la portata e viceversa</a:t>
            </a:r>
            <a:r>
              <a:rPr lang="it-IT" sz="2200" dirty="0" smtClean="0">
                <a:latin typeface="Arial Black" pitchFamily="34" charset="0"/>
              </a:rPr>
              <a:t>.</a:t>
            </a:r>
          </a:p>
          <a:p>
            <a:pPr algn="ctr"/>
            <a:r>
              <a:rPr lang="it-IT" sz="2200" dirty="0" smtClean="0">
                <a:latin typeface="Arial Black" pitchFamily="34" charset="0"/>
              </a:rPr>
              <a:t>Lasciando invariato il carico e diminuendo la pressione, aumenta la flessione del pneumatico e si sovraccarica il copertone a tutto scapito della durata del pneumatico stesso.</a:t>
            </a:r>
          </a:p>
          <a:p>
            <a:pPr algn="ctr"/>
            <a:endParaRPr lang="it-IT" sz="2000" dirty="0" smtClean="0">
              <a:latin typeface="Arial Black" pitchFamily="34" charset="0"/>
            </a:endParaRPr>
          </a:p>
          <a:p>
            <a:pPr algn="ctr"/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Aumentando la </a:t>
            </a:r>
            <a:r>
              <a:rPr lang="it-IT" sz="2200" b="1" u="sng" dirty="0" smtClean="0">
                <a:solidFill>
                  <a:srgbClr val="0000CC"/>
                </a:solidFill>
                <a:latin typeface="Arial Black" pitchFamily="34" charset="0"/>
              </a:rPr>
              <a:t>larghezza della sezione trasversale</a:t>
            </a:r>
            <a:r>
              <a:rPr lang="it-IT" sz="2200" dirty="0" smtClean="0">
                <a:latin typeface="Arial Black" pitchFamily="34" charset="0"/>
              </a:rPr>
              <a:t>, ma lasciando invariate le altre dimensioni, aumenta la quantità d’aria contenuta, a pari pressione, quindi </a:t>
            </a:r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cresce la portata del pneumatico</a:t>
            </a:r>
            <a:r>
              <a:rPr lang="it-IT" sz="2200" dirty="0" smtClean="0">
                <a:latin typeface="Arial Black" pitchFamily="34" charset="0"/>
              </a:rPr>
              <a:t>.</a:t>
            </a:r>
            <a:endParaRPr lang="it-IT" sz="2200" dirty="0">
              <a:latin typeface="Arial Black" pitchFamily="34" charset="0"/>
            </a:endParaRP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Portata ed elementi influenzanti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214282" y="1221478"/>
            <a:ext cx="8715436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Diminuendo il </a:t>
            </a:r>
            <a:r>
              <a:rPr lang="it-IT" sz="2200" b="1" u="sng" dirty="0" smtClean="0">
                <a:solidFill>
                  <a:srgbClr val="0000CC"/>
                </a:solidFill>
                <a:latin typeface="Arial Black" pitchFamily="34" charset="0"/>
              </a:rPr>
              <a:t>diametro di calettamento</a:t>
            </a:r>
            <a:r>
              <a:rPr lang="it-IT" sz="2200" dirty="0" smtClean="0">
                <a:latin typeface="Arial Black" pitchFamily="34" charset="0"/>
              </a:rPr>
              <a:t>, a parità di diametro esterno e di larghezza della sezione trasversale, aumenta la quantità d’aria contenuta ad una data pressione, quindi </a:t>
            </a:r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cresce il carico sopportabile dal pneumatico</a:t>
            </a:r>
            <a:r>
              <a:rPr lang="it-IT" sz="2200" dirty="0" smtClean="0">
                <a:latin typeface="Arial Black" pitchFamily="34" charset="0"/>
              </a:rPr>
              <a:t>.</a:t>
            </a:r>
          </a:p>
          <a:p>
            <a:pPr algn="ctr"/>
            <a:endParaRPr lang="it-IT" sz="2000" dirty="0" smtClean="0">
              <a:latin typeface="Arial Black" pitchFamily="34" charset="0"/>
            </a:endParaRPr>
          </a:p>
          <a:p>
            <a:pPr algn="ctr"/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Aumentando la </a:t>
            </a:r>
            <a:r>
              <a:rPr lang="it-IT" sz="2200" b="1" u="sng" dirty="0" smtClean="0">
                <a:solidFill>
                  <a:srgbClr val="0000CC"/>
                </a:solidFill>
                <a:latin typeface="Arial Black" pitchFamily="34" charset="0"/>
              </a:rPr>
              <a:t>velocità di marcia</a:t>
            </a:r>
            <a:r>
              <a:rPr lang="it-IT" sz="2200" dirty="0" smtClean="0">
                <a:latin typeface="Arial Black" pitchFamily="34" charset="0"/>
              </a:rPr>
              <a:t>, il pneumatico si riscalda di più facendo aumentare la pressione dell’aria, quindi, teoricamente, </a:t>
            </a:r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aumenta la portata del pneumatico</a:t>
            </a:r>
            <a:r>
              <a:rPr lang="it-IT" sz="2200" dirty="0" smtClean="0">
                <a:latin typeface="Arial Black" pitchFamily="34" charset="0"/>
              </a:rPr>
              <a:t>. </a:t>
            </a:r>
          </a:p>
          <a:p>
            <a:pPr algn="ctr"/>
            <a:r>
              <a:rPr lang="it-IT" sz="2200" u="sng" dirty="0" smtClean="0">
                <a:latin typeface="Arial Black" pitchFamily="34" charset="0"/>
              </a:rPr>
              <a:t>L’aumento della pressione al crescere della velocità può diventare pericoloso, perciò il carico va sempre diminuito con l’aumento della velocità</a:t>
            </a:r>
            <a:r>
              <a:rPr lang="it-IT" sz="2200" dirty="0" smtClean="0">
                <a:latin typeface="Arial Black" pitchFamily="34" charset="0"/>
              </a:rPr>
              <a:t>.</a:t>
            </a:r>
            <a:endParaRPr lang="it-IT" sz="2200" dirty="0">
              <a:latin typeface="Arial Black" pitchFamily="34" charset="0"/>
            </a:endParaRP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Portata ed elementi influenzanti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sellaDiTesto 9"/>
          <p:cNvSpPr txBox="1">
            <a:spLocks noChangeArrowheads="1"/>
          </p:cNvSpPr>
          <p:nvPr/>
        </p:nvSpPr>
        <p:spPr bwMode="auto">
          <a:xfrm>
            <a:off x="3428992" y="1214422"/>
            <a:ext cx="557216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La costruzione dell’automobile assume un carattere industriale dopo il 1890, vale a dire quando il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motore a benzina</a:t>
            </a:r>
            <a:r>
              <a:rPr lang="it-IT" sz="2400" dirty="0" smtClean="0">
                <a:latin typeface="Arial Black" pitchFamily="34" charset="0"/>
              </a:rPr>
              <a:t>, in seguito ai perfezionamenti subiti, comincia a funzionare con una discreta regolarità.</a:t>
            </a:r>
          </a:p>
          <a:p>
            <a:pPr algn="ctr"/>
            <a:endParaRPr lang="it-IT" sz="1200" dirty="0" smtClean="0">
              <a:latin typeface="Arial Black" pitchFamily="34" charset="0"/>
            </a:endParaRPr>
          </a:p>
          <a:p>
            <a:pPr algn="ctr"/>
            <a:r>
              <a:rPr lang="it-IT" sz="2400" dirty="0" smtClean="0">
                <a:latin typeface="Arial Black" pitchFamily="34" charset="0"/>
              </a:rPr>
              <a:t>Le industrie automobilistiche progrediscono rapidamente con la comparsa dei </a:t>
            </a:r>
            <a:r>
              <a:rPr lang="it-IT" sz="2400" i="1" dirty="0" smtClean="0">
                <a:latin typeface="Arial Black" pitchFamily="34" charset="0"/>
              </a:rPr>
              <a:t>pneumatici</a:t>
            </a:r>
            <a:r>
              <a:rPr lang="it-IT" sz="2400" dirty="0" smtClean="0">
                <a:latin typeface="Arial Black" pitchFamily="34" charset="0"/>
              </a:rPr>
              <a:t> e delle </a:t>
            </a:r>
            <a:r>
              <a:rPr lang="it-IT" sz="2400" i="1" dirty="0" smtClean="0">
                <a:latin typeface="Arial Black" pitchFamily="34" charset="0"/>
              </a:rPr>
              <a:t>raffinerie di petrolio</a:t>
            </a:r>
            <a:r>
              <a:rPr lang="it-IT" sz="2400" dirty="0" smtClean="0">
                <a:latin typeface="Arial Black" pitchFamily="34" charset="0"/>
              </a:rPr>
              <a:t>.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8197" name="CasellaDiTesto 13"/>
          <p:cNvSpPr txBox="1">
            <a:spLocks noChangeArrowheads="1"/>
          </p:cNvSpPr>
          <p:nvPr/>
        </p:nvSpPr>
        <p:spPr bwMode="auto">
          <a:xfrm>
            <a:off x="357158" y="496653"/>
            <a:ext cx="84296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Cenni storici sull’autoveicolo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5842" name="Picture 2" descr="http://rea7and.files.wordpress.com/2011/04/auto-depo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3214710" cy="394691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142844" y="1242373"/>
            <a:ext cx="88583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latin typeface="Arial Black" pitchFamily="34" charset="0"/>
              </a:rPr>
              <a:t>Sulla durata di un pneumatico influiscono i seguenti </a:t>
            </a:r>
            <a:r>
              <a:rPr lang="it-IT" sz="2000" b="1" dirty="0" smtClean="0">
                <a:solidFill>
                  <a:srgbClr val="0000CC"/>
                </a:solidFill>
                <a:latin typeface="Arial Black" pitchFamily="34" charset="0"/>
              </a:rPr>
              <a:t>elementi</a:t>
            </a:r>
            <a:r>
              <a:rPr lang="it-IT" sz="2000" dirty="0" smtClean="0">
                <a:latin typeface="Arial Black" pitchFamily="34" charset="0"/>
              </a:rPr>
              <a:t>:</a:t>
            </a:r>
          </a:p>
          <a:p>
            <a:pPr algn="ctr"/>
            <a:endParaRPr lang="it-IT" sz="1600" b="1" dirty="0" smtClean="0">
              <a:solidFill>
                <a:srgbClr val="0000CC"/>
              </a:solidFill>
              <a:latin typeface="Arial Black" pitchFamily="34" charset="0"/>
            </a:endParaRPr>
          </a:p>
          <a:p>
            <a:pPr algn="ctr"/>
            <a:r>
              <a:rPr lang="it-IT" sz="2000" b="1" dirty="0" smtClean="0">
                <a:solidFill>
                  <a:srgbClr val="0000CC"/>
                </a:solidFill>
                <a:latin typeface="Arial Black" pitchFamily="34" charset="0"/>
              </a:rPr>
              <a:t>► </a:t>
            </a:r>
            <a:r>
              <a:rPr lang="it-IT" sz="2000" dirty="0" smtClean="0">
                <a:latin typeface="Arial Black" pitchFamily="34" charset="0"/>
              </a:rPr>
              <a:t>pressione di </a:t>
            </a:r>
            <a:r>
              <a:rPr lang="it-IT" sz="2000" dirty="0" err="1" smtClean="0">
                <a:latin typeface="Arial Black" pitchFamily="34" charset="0"/>
              </a:rPr>
              <a:t>gonfiaggio</a:t>
            </a:r>
            <a:r>
              <a:rPr lang="it-IT" sz="2000" dirty="0" smtClean="0">
                <a:latin typeface="Arial Black" pitchFamily="34" charset="0"/>
              </a:rPr>
              <a:t>;</a:t>
            </a:r>
          </a:p>
          <a:p>
            <a:pPr algn="ctr"/>
            <a:r>
              <a:rPr lang="it-IT" sz="2000" b="1" dirty="0" smtClean="0">
                <a:solidFill>
                  <a:srgbClr val="0000CC"/>
                </a:solidFill>
                <a:latin typeface="Arial Black" pitchFamily="34" charset="0"/>
              </a:rPr>
              <a:t>►</a:t>
            </a:r>
            <a:r>
              <a:rPr lang="it-IT" sz="2000" dirty="0" smtClean="0">
                <a:latin typeface="Arial Black" pitchFamily="34" charset="0"/>
              </a:rPr>
              <a:t> velocità media di marcia;</a:t>
            </a:r>
          </a:p>
          <a:p>
            <a:pPr algn="ctr"/>
            <a:r>
              <a:rPr lang="it-IT" sz="2000" b="1" dirty="0" smtClean="0">
                <a:solidFill>
                  <a:srgbClr val="0000CC"/>
                </a:solidFill>
                <a:latin typeface="Arial Black" pitchFamily="34" charset="0"/>
              </a:rPr>
              <a:t>►</a:t>
            </a:r>
            <a:r>
              <a:rPr lang="it-IT" sz="2000" dirty="0" smtClean="0">
                <a:latin typeface="Arial Black" pitchFamily="34" charset="0"/>
              </a:rPr>
              <a:t> temperatura esterna;</a:t>
            </a:r>
          </a:p>
          <a:p>
            <a:pPr algn="ctr"/>
            <a:r>
              <a:rPr lang="it-IT" sz="2000" dirty="0" smtClean="0">
                <a:solidFill>
                  <a:srgbClr val="0000CC"/>
                </a:solidFill>
                <a:latin typeface="Arial Black" pitchFamily="34" charset="0"/>
              </a:rPr>
              <a:t>►</a:t>
            </a:r>
            <a:r>
              <a:rPr lang="it-IT" sz="2000" dirty="0" smtClean="0">
                <a:latin typeface="Arial Black" pitchFamily="34" charset="0"/>
              </a:rPr>
              <a:t> carico sul pneumatico;</a:t>
            </a:r>
          </a:p>
          <a:p>
            <a:pPr algn="ctr"/>
            <a:r>
              <a:rPr lang="it-IT" sz="2000" dirty="0" smtClean="0">
                <a:solidFill>
                  <a:srgbClr val="0000CC"/>
                </a:solidFill>
                <a:latin typeface="Arial Black" pitchFamily="34" charset="0"/>
              </a:rPr>
              <a:t>►</a:t>
            </a:r>
            <a:r>
              <a:rPr lang="it-IT" sz="2000" dirty="0" smtClean="0">
                <a:latin typeface="Arial Black" pitchFamily="34" charset="0"/>
              </a:rPr>
              <a:t> convergenza ed inclinazione delle ruote;</a:t>
            </a:r>
          </a:p>
          <a:p>
            <a:pPr algn="ctr"/>
            <a:r>
              <a:rPr lang="it-IT" sz="2000" dirty="0" smtClean="0">
                <a:solidFill>
                  <a:srgbClr val="0000CC"/>
                </a:solidFill>
                <a:latin typeface="Arial Black" pitchFamily="34" charset="0"/>
              </a:rPr>
              <a:t>►</a:t>
            </a:r>
            <a:r>
              <a:rPr lang="it-IT" sz="2000" dirty="0" smtClean="0">
                <a:latin typeface="Arial Black" pitchFamily="34" charset="0"/>
              </a:rPr>
              <a:t> </a:t>
            </a:r>
            <a:r>
              <a:rPr lang="it-IT" sz="2000" dirty="0" err="1" smtClean="0">
                <a:latin typeface="Arial Black" pitchFamily="34" charset="0"/>
              </a:rPr>
              <a:t>squilibratura</a:t>
            </a:r>
            <a:r>
              <a:rPr lang="it-IT" sz="2000" dirty="0" smtClean="0">
                <a:latin typeface="Arial Black" pitchFamily="34" charset="0"/>
              </a:rPr>
              <a:t> delle ruote;</a:t>
            </a:r>
          </a:p>
          <a:p>
            <a:pPr algn="ctr"/>
            <a:r>
              <a:rPr lang="it-IT" sz="2000" dirty="0" smtClean="0">
                <a:solidFill>
                  <a:srgbClr val="0000CC"/>
                </a:solidFill>
                <a:latin typeface="Arial Black" pitchFamily="34" charset="0"/>
              </a:rPr>
              <a:t>►</a:t>
            </a:r>
            <a:r>
              <a:rPr lang="it-IT" sz="2000" dirty="0" smtClean="0">
                <a:latin typeface="Arial Black" pitchFamily="34" charset="0"/>
              </a:rPr>
              <a:t> stato del fondo stradale;</a:t>
            </a:r>
          </a:p>
          <a:p>
            <a:pPr algn="ctr"/>
            <a:r>
              <a:rPr lang="it-IT" sz="2000" dirty="0" smtClean="0">
                <a:solidFill>
                  <a:srgbClr val="0000CC"/>
                </a:solidFill>
                <a:latin typeface="Arial Black" pitchFamily="34" charset="0"/>
              </a:rPr>
              <a:t>►</a:t>
            </a:r>
            <a:r>
              <a:rPr lang="it-IT" sz="2000" dirty="0" smtClean="0">
                <a:latin typeface="Arial Black" pitchFamily="34" charset="0"/>
              </a:rPr>
              <a:t> tracciato e profilo della strada;</a:t>
            </a:r>
          </a:p>
          <a:p>
            <a:pPr algn="ctr"/>
            <a:r>
              <a:rPr lang="it-IT" sz="2000" dirty="0" smtClean="0">
                <a:solidFill>
                  <a:srgbClr val="0000CC"/>
                </a:solidFill>
                <a:latin typeface="Arial Black" pitchFamily="34" charset="0"/>
              </a:rPr>
              <a:t>►</a:t>
            </a:r>
            <a:r>
              <a:rPr lang="it-IT" sz="2000" dirty="0" smtClean="0">
                <a:latin typeface="Arial Black" pitchFamily="34" charset="0"/>
              </a:rPr>
              <a:t> distribuzione del carico sul veicolo;</a:t>
            </a:r>
          </a:p>
          <a:p>
            <a:pPr algn="ctr"/>
            <a:r>
              <a:rPr lang="it-IT" sz="2000" dirty="0" smtClean="0">
                <a:solidFill>
                  <a:srgbClr val="0000CC"/>
                </a:solidFill>
                <a:latin typeface="Arial Black" pitchFamily="34" charset="0"/>
              </a:rPr>
              <a:t>►</a:t>
            </a:r>
            <a:r>
              <a:rPr lang="it-IT" sz="2000" dirty="0" smtClean="0">
                <a:latin typeface="Arial Black" pitchFamily="34" charset="0"/>
              </a:rPr>
              <a:t> esposizione alla luce solare;</a:t>
            </a:r>
          </a:p>
          <a:p>
            <a:pPr algn="ctr"/>
            <a:r>
              <a:rPr lang="it-IT" sz="2000" dirty="0" smtClean="0">
                <a:solidFill>
                  <a:srgbClr val="0000CC"/>
                </a:solidFill>
                <a:latin typeface="Arial Black" pitchFamily="34" charset="0"/>
              </a:rPr>
              <a:t>►</a:t>
            </a:r>
            <a:r>
              <a:rPr lang="it-IT" sz="2000" dirty="0" smtClean="0">
                <a:latin typeface="Arial Black" pitchFamily="34" charset="0"/>
              </a:rPr>
              <a:t> umidità;</a:t>
            </a:r>
          </a:p>
          <a:p>
            <a:pPr algn="ctr"/>
            <a:r>
              <a:rPr lang="it-IT" sz="2000" dirty="0" smtClean="0">
                <a:solidFill>
                  <a:srgbClr val="0000CC"/>
                </a:solidFill>
                <a:latin typeface="Arial Black" pitchFamily="34" charset="0"/>
              </a:rPr>
              <a:t>►</a:t>
            </a:r>
            <a:r>
              <a:rPr lang="it-IT" sz="2000" dirty="0" smtClean="0">
                <a:latin typeface="Arial Black" pitchFamily="34" charset="0"/>
              </a:rPr>
              <a:t> modo di guidare.</a:t>
            </a: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Durata ed elementi influenzanti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214282" y="1221478"/>
            <a:ext cx="8715436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La</a:t>
            </a:r>
            <a:r>
              <a:rPr lang="it-IT" sz="2200" u="sng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2200" b="1" u="sng" dirty="0" smtClean="0">
                <a:solidFill>
                  <a:srgbClr val="0000CC"/>
                </a:solidFill>
                <a:latin typeface="Arial Black" pitchFamily="34" charset="0"/>
              </a:rPr>
              <a:t>pressione di </a:t>
            </a:r>
            <a:r>
              <a:rPr lang="it-IT" sz="2200" b="1" u="sng" dirty="0" err="1" smtClean="0">
                <a:solidFill>
                  <a:srgbClr val="0000CC"/>
                </a:solidFill>
                <a:latin typeface="Arial Black" pitchFamily="34" charset="0"/>
              </a:rPr>
              <a:t>gonfiaggio</a:t>
            </a:r>
            <a:r>
              <a:rPr lang="it-IT" sz="2200" u="sng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ha una grandissima influenza sulla durata del pneumatico, sulla stabilità e sul confort di marcia</a:t>
            </a:r>
            <a:r>
              <a:rPr lang="it-IT" sz="2200" dirty="0" smtClean="0">
                <a:latin typeface="Arial Black" pitchFamily="34" charset="0"/>
              </a:rPr>
              <a:t>; pertanto è sempre necessario attenersi scrupolosamente ai valori forniti dalle Case costruttrici. Tanto con pressione eccessiva, quanto con pressione insufficiente, si ha una diminuzione della durata del pneumatico; tale diminuzione è maggiore in caso di pressione insufficiente.</a:t>
            </a:r>
          </a:p>
          <a:p>
            <a:pPr algn="ctr"/>
            <a:r>
              <a:rPr lang="it-IT" dirty="0" smtClean="0">
                <a:solidFill>
                  <a:srgbClr val="0000CC"/>
                </a:solidFill>
                <a:latin typeface="Arial Black" pitchFamily="34" charset="0"/>
              </a:rPr>
              <a:t>(Per esempio, se la pressione diminuisce del 20% rispetto a quella normale, la durata del pneumatico si riduce all’85%, mentre un aumento di pressione del 20% riduce la durata al 90%).</a:t>
            </a:r>
          </a:p>
          <a:p>
            <a:pPr algn="ctr"/>
            <a:endParaRPr lang="it-IT" sz="800" dirty="0" smtClean="0">
              <a:solidFill>
                <a:srgbClr val="0000CC"/>
              </a:solidFill>
              <a:latin typeface="Arial Black" pitchFamily="34" charset="0"/>
            </a:endParaRPr>
          </a:p>
          <a:p>
            <a:pPr algn="ctr"/>
            <a:r>
              <a:rPr lang="it-IT" sz="2200" dirty="0" smtClean="0">
                <a:latin typeface="Arial Black" pitchFamily="34" charset="0"/>
              </a:rPr>
              <a:t>Un leggero eccesso di pressione è, quindi, meno dannoso di una pressione insufficiente.</a:t>
            </a:r>
            <a:endParaRPr lang="it-IT" sz="2200" dirty="0">
              <a:latin typeface="Arial Black" pitchFamily="34" charset="0"/>
            </a:endParaRP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Durata ed elementi influenzanti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214282" y="1221478"/>
            <a:ext cx="871543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La</a:t>
            </a:r>
            <a:r>
              <a:rPr lang="it-IT" sz="2200" u="sng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2200" b="1" u="sng" dirty="0" smtClean="0">
                <a:solidFill>
                  <a:srgbClr val="0000CC"/>
                </a:solidFill>
                <a:latin typeface="Arial Black" pitchFamily="34" charset="0"/>
              </a:rPr>
              <a:t>velocità</a:t>
            </a:r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 è l’elemento che influisce maggiormente sulla durata perché surriscalda il pneumatico</a:t>
            </a:r>
            <a:r>
              <a:rPr lang="it-IT" sz="2200" dirty="0" smtClean="0">
                <a:latin typeface="Arial Black" pitchFamily="34" charset="0"/>
              </a:rPr>
              <a:t>. </a:t>
            </a:r>
          </a:p>
          <a:p>
            <a:pPr algn="ctr"/>
            <a:r>
              <a:rPr lang="it-IT" dirty="0" smtClean="0">
                <a:solidFill>
                  <a:srgbClr val="0000CC"/>
                </a:solidFill>
                <a:latin typeface="Arial Black" pitchFamily="34" charset="0"/>
              </a:rPr>
              <a:t>(Per esempio, passando da una velocità di 70km/h ad una velocità di 110 km/h, la durata del pneumatico si riduce di circa il 50%).</a:t>
            </a:r>
          </a:p>
          <a:p>
            <a:pPr algn="ctr"/>
            <a:endParaRPr lang="it-IT" sz="1600" dirty="0" smtClean="0">
              <a:solidFill>
                <a:srgbClr val="0000CC"/>
              </a:solidFill>
              <a:latin typeface="Arial Black" pitchFamily="34" charset="0"/>
            </a:endParaRPr>
          </a:p>
          <a:p>
            <a:pPr algn="ctr"/>
            <a:r>
              <a:rPr lang="it-IT" sz="2200" dirty="0" smtClean="0">
                <a:latin typeface="Arial Black" pitchFamily="34" charset="0"/>
              </a:rPr>
              <a:t>L’esperienza dimostra che </a:t>
            </a:r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la durata di un pneumatico aumenta con la diminuzione della </a:t>
            </a:r>
            <a:r>
              <a:rPr lang="it-IT" sz="2200" b="1" u="sng" dirty="0" smtClean="0">
                <a:solidFill>
                  <a:srgbClr val="0000CC"/>
                </a:solidFill>
                <a:latin typeface="Arial Black" pitchFamily="34" charset="0"/>
              </a:rPr>
              <a:t>temperatura esterna</a:t>
            </a:r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 e con strade bagnate</a:t>
            </a:r>
            <a:r>
              <a:rPr lang="it-IT" sz="2200" dirty="0" smtClean="0">
                <a:latin typeface="Arial Black" pitchFamily="34" charset="0"/>
              </a:rPr>
              <a:t>, che esercitano un’efficace azione raffreddante.</a:t>
            </a:r>
          </a:p>
          <a:p>
            <a:pPr algn="ctr"/>
            <a:r>
              <a:rPr lang="it-IT" dirty="0" smtClean="0">
                <a:solidFill>
                  <a:srgbClr val="0000CC"/>
                </a:solidFill>
                <a:latin typeface="Arial Black" pitchFamily="34" charset="0"/>
              </a:rPr>
              <a:t>(Per esempio, passando da una temperatura esterna di 15° ad una temperatura di 40°, la durata del pneumatico si riduce del 60%).</a:t>
            </a:r>
          </a:p>
          <a:p>
            <a:pPr algn="ctr"/>
            <a:endParaRPr lang="it-IT" sz="800" dirty="0" smtClean="0">
              <a:solidFill>
                <a:srgbClr val="0000CC"/>
              </a:solidFill>
              <a:latin typeface="Arial Black" pitchFamily="34" charset="0"/>
            </a:endParaRPr>
          </a:p>
          <a:p>
            <a:pPr algn="ctr"/>
            <a:r>
              <a:rPr lang="it-IT" sz="2200" dirty="0" smtClean="0">
                <a:latin typeface="Arial Black" pitchFamily="34" charset="0"/>
              </a:rPr>
              <a:t>In linea di massima, </a:t>
            </a:r>
            <a:r>
              <a:rPr lang="it-IT" sz="2200" u="sng" dirty="0" smtClean="0">
                <a:latin typeface="Arial Black" pitchFamily="34" charset="0"/>
              </a:rPr>
              <a:t>il consumo dei pneumatici durante l’estate è circa 3 volte di quello che si riscontra durante l’inverno</a:t>
            </a:r>
            <a:r>
              <a:rPr lang="it-IT" sz="2200" dirty="0" smtClean="0">
                <a:latin typeface="Arial Black" pitchFamily="34" charset="0"/>
              </a:rPr>
              <a:t>.</a:t>
            </a: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Durata ed elementi influenzanti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214282" y="1142984"/>
            <a:ext cx="871543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Il </a:t>
            </a:r>
            <a:r>
              <a:rPr lang="it-IT" sz="2200" b="1" u="sng" dirty="0" smtClean="0">
                <a:solidFill>
                  <a:srgbClr val="0000CC"/>
                </a:solidFill>
                <a:latin typeface="Arial Black" pitchFamily="34" charset="0"/>
              </a:rPr>
              <a:t>carico sul pneumatico</a:t>
            </a:r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 non deve superare quello indicato dal Costruttore perché ciò determina una grande diminuzione della durata</a:t>
            </a:r>
            <a:r>
              <a:rPr lang="it-IT" sz="2200" dirty="0" smtClean="0">
                <a:latin typeface="Arial Black" pitchFamily="34" charset="0"/>
              </a:rPr>
              <a:t>; infatti, in caso di carico eccessivo, la notevole flessione dei fianchi del pneumatico fa molto aumentare la temperatura dell’aria contenuta, quindi la pressione interna.</a:t>
            </a:r>
          </a:p>
          <a:p>
            <a:pPr algn="ctr"/>
            <a:r>
              <a:rPr lang="it-IT" dirty="0" smtClean="0">
                <a:solidFill>
                  <a:srgbClr val="0000CC"/>
                </a:solidFill>
                <a:latin typeface="Arial Black" pitchFamily="34" charset="0"/>
              </a:rPr>
              <a:t>(Per esempio, un sovraccarico del 20% riduce di circa un terzo la durata del pneumatico).</a:t>
            </a:r>
          </a:p>
          <a:p>
            <a:pPr algn="ctr"/>
            <a:endParaRPr lang="it-IT" sz="1600" dirty="0" smtClean="0">
              <a:solidFill>
                <a:srgbClr val="0000CC"/>
              </a:solidFill>
              <a:latin typeface="Arial Black" pitchFamily="34" charset="0"/>
            </a:endParaRPr>
          </a:p>
          <a:p>
            <a:pPr algn="ctr"/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La</a:t>
            </a:r>
            <a:r>
              <a:rPr lang="it-IT" sz="2200" u="sng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2200" b="1" u="sng" dirty="0" smtClean="0">
                <a:solidFill>
                  <a:srgbClr val="0000CC"/>
                </a:solidFill>
                <a:latin typeface="Arial Black" pitchFamily="34" charset="0"/>
              </a:rPr>
              <a:t>convergenza</a:t>
            </a:r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 e l’</a:t>
            </a:r>
            <a:r>
              <a:rPr lang="it-IT" sz="2200" b="1" u="sng" dirty="0" smtClean="0">
                <a:solidFill>
                  <a:srgbClr val="0000CC"/>
                </a:solidFill>
                <a:latin typeface="Arial Black" pitchFamily="34" charset="0"/>
              </a:rPr>
              <a:t>inclinazione delle ruote</a:t>
            </a:r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 provocano il consumo irregolare del battistrada del pneumatico, quindi ne diminuiscono la durata</a:t>
            </a:r>
            <a:r>
              <a:rPr lang="it-IT" sz="2200" dirty="0" smtClean="0">
                <a:latin typeface="Arial Black" pitchFamily="34" charset="0"/>
              </a:rPr>
              <a:t>, specialmente quando il loro valore è eccessivo e su fondi stradali ruvidi. </a:t>
            </a:r>
          </a:p>
          <a:p>
            <a:pPr algn="ctr"/>
            <a:r>
              <a:rPr lang="it-IT" dirty="0" smtClean="0">
                <a:solidFill>
                  <a:srgbClr val="0000CC"/>
                </a:solidFill>
                <a:latin typeface="Arial Black" pitchFamily="34" charset="0"/>
              </a:rPr>
              <a:t>             (L’inclinazione eccessiva, per esempio, può</a:t>
            </a:r>
          </a:p>
          <a:p>
            <a:pPr algn="ctr"/>
            <a:r>
              <a:rPr lang="it-IT" dirty="0" smtClean="0">
                <a:solidFill>
                  <a:srgbClr val="0000CC"/>
                </a:solidFill>
                <a:latin typeface="Arial Black" pitchFamily="34" charset="0"/>
              </a:rPr>
              <a:t>              metter fuori uso un pneumatico dopo 1.000-2.000 km).</a:t>
            </a: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Durata ed elementi influenzanti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214282" y="1142984"/>
            <a:ext cx="8715436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La </a:t>
            </a:r>
            <a:r>
              <a:rPr lang="it-IT" sz="2200" b="1" u="sng" dirty="0" err="1" smtClean="0">
                <a:solidFill>
                  <a:srgbClr val="0000CC"/>
                </a:solidFill>
                <a:latin typeface="Arial Black" pitchFamily="34" charset="0"/>
              </a:rPr>
              <a:t>squilibratura</a:t>
            </a:r>
            <a:r>
              <a:rPr lang="it-IT" sz="2200" b="1" u="sng" dirty="0" smtClean="0">
                <a:solidFill>
                  <a:srgbClr val="0000CC"/>
                </a:solidFill>
                <a:latin typeface="Arial Black" pitchFamily="34" charset="0"/>
              </a:rPr>
              <a:t> dei pneumatici</a:t>
            </a:r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 è una delle principali cause di usura irregolare, quindi determina la riduzione di durata</a:t>
            </a:r>
            <a:r>
              <a:rPr lang="it-IT" sz="2200" dirty="0" smtClean="0">
                <a:latin typeface="Arial Black" pitchFamily="34" charset="0"/>
              </a:rPr>
              <a:t>; tale aspetto è particolarmente sentito sui veicoli capaci di raggiungere elevate velocità.</a:t>
            </a:r>
          </a:p>
          <a:p>
            <a:pPr algn="ctr"/>
            <a:endParaRPr lang="it-IT" sz="1200" dirty="0" smtClean="0">
              <a:solidFill>
                <a:srgbClr val="0000CC"/>
              </a:solidFill>
              <a:latin typeface="Arial Black" pitchFamily="34" charset="0"/>
            </a:endParaRPr>
          </a:p>
          <a:p>
            <a:pPr algn="ctr"/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Lo</a:t>
            </a:r>
            <a:r>
              <a:rPr lang="it-IT" sz="2200" u="sng" dirty="0" smtClean="0">
                <a:latin typeface="Arial Black" pitchFamily="34" charset="0"/>
              </a:rPr>
              <a:t> </a:t>
            </a:r>
            <a:r>
              <a:rPr lang="it-IT" sz="2200" b="1" u="sng" dirty="0" smtClean="0">
                <a:solidFill>
                  <a:srgbClr val="0000CC"/>
                </a:solidFill>
                <a:latin typeface="Arial Black" pitchFamily="34" charset="0"/>
              </a:rPr>
              <a:t>stato del fondo stradale</a:t>
            </a:r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 ha grande influenza sulla durata dei pneumatici</a:t>
            </a:r>
            <a:r>
              <a:rPr lang="it-IT" sz="2200" dirty="0" smtClean="0">
                <a:latin typeface="Arial Black" pitchFamily="34" charset="0"/>
              </a:rPr>
              <a:t>, ma la misura di questa influenza non è facilmente valutabile in cifre.</a:t>
            </a:r>
          </a:p>
          <a:p>
            <a:pPr algn="ctr"/>
            <a:r>
              <a:rPr lang="it-IT" dirty="0" smtClean="0">
                <a:solidFill>
                  <a:srgbClr val="0000CC"/>
                </a:solidFill>
                <a:latin typeface="Arial Black" pitchFamily="34" charset="0"/>
              </a:rPr>
              <a:t>(Per esempio, l’asfalto molto ruvido aumenta l’aderenza, ma riduce di circa il 40% la durata di un pneumatico perché agisce sul battistrada come un abrasivo).</a:t>
            </a:r>
          </a:p>
          <a:p>
            <a:pPr algn="ctr"/>
            <a:endParaRPr lang="it-IT" sz="1200" dirty="0" smtClean="0">
              <a:solidFill>
                <a:srgbClr val="0000CC"/>
              </a:solidFill>
              <a:latin typeface="Arial Black" pitchFamily="34" charset="0"/>
            </a:endParaRPr>
          </a:p>
          <a:p>
            <a:pPr algn="ctr"/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Il</a:t>
            </a:r>
            <a:r>
              <a:rPr lang="it-IT" sz="2200" u="sng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2200" b="1" u="sng" dirty="0" smtClean="0">
                <a:solidFill>
                  <a:srgbClr val="0000CC"/>
                </a:solidFill>
                <a:latin typeface="Arial Black" pitchFamily="34" charset="0"/>
              </a:rPr>
              <a:t>tracciato ed il profilo della strada</a:t>
            </a:r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 se sinuoso ed in pendenza riduce la durata dei pneumatici</a:t>
            </a:r>
            <a:r>
              <a:rPr lang="it-IT" sz="2200" dirty="0" smtClean="0">
                <a:latin typeface="Arial Black" pitchFamily="34" charset="0"/>
              </a:rPr>
              <a:t>, perché sono frequenti le accelerazioni e le frenate.</a:t>
            </a: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Durata ed elementi influenzanti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214282" y="1191830"/>
            <a:ext cx="8715436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Se la </a:t>
            </a:r>
            <a:r>
              <a:rPr lang="it-IT" sz="2200" b="1" u="sng" dirty="0" smtClean="0">
                <a:solidFill>
                  <a:srgbClr val="0000CC"/>
                </a:solidFill>
                <a:latin typeface="Arial Black" pitchFamily="34" charset="0"/>
              </a:rPr>
              <a:t>distribuzione del carico sul veicolo</a:t>
            </a:r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 non è razionale, uno o più pneumatici saranno sovraccaricati rispetto agli altri con diminuzione della durata</a:t>
            </a:r>
            <a:r>
              <a:rPr lang="it-IT" sz="2200" dirty="0" smtClean="0">
                <a:latin typeface="Arial Black" pitchFamily="34" charset="0"/>
              </a:rPr>
              <a:t>. </a:t>
            </a:r>
          </a:p>
          <a:p>
            <a:pPr algn="ctr"/>
            <a:endParaRPr lang="it-IT" sz="1600" dirty="0" smtClean="0">
              <a:solidFill>
                <a:srgbClr val="0000CC"/>
              </a:solidFill>
              <a:latin typeface="Arial Black" pitchFamily="34" charset="0"/>
            </a:endParaRPr>
          </a:p>
          <a:p>
            <a:pPr algn="ctr"/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La prolungata</a:t>
            </a:r>
            <a:r>
              <a:rPr lang="it-IT" sz="2200" u="sng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2200" b="1" u="sng" dirty="0" smtClean="0">
                <a:solidFill>
                  <a:srgbClr val="0000CC"/>
                </a:solidFill>
                <a:latin typeface="Arial Black" pitchFamily="34" charset="0"/>
              </a:rPr>
              <a:t>esposizione alla luce solare</a:t>
            </a:r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 dei pneumatici e </a:t>
            </a:r>
            <a:r>
              <a:rPr lang="it-IT" sz="2200" b="1" u="sng" dirty="0" smtClean="0">
                <a:solidFill>
                  <a:srgbClr val="0000CC"/>
                </a:solidFill>
                <a:latin typeface="Arial Black" pitchFamily="34" charset="0"/>
              </a:rPr>
              <a:t>l’umidità</a:t>
            </a:r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 (in presenza di tagli o screpolature) ne diminuiscono la resistenza all’usura, quindi la durata</a:t>
            </a:r>
            <a:r>
              <a:rPr lang="it-IT" sz="2200" dirty="0" smtClean="0">
                <a:latin typeface="Arial Black" pitchFamily="34" charset="0"/>
              </a:rPr>
              <a:t>. </a:t>
            </a:r>
          </a:p>
          <a:p>
            <a:pPr algn="ctr"/>
            <a:endParaRPr lang="it-IT" sz="1600" dirty="0" smtClean="0">
              <a:solidFill>
                <a:srgbClr val="0000CC"/>
              </a:solidFill>
              <a:latin typeface="Arial Black" pitchFamily="34" charset="0"/>
            </a:endParaRPr>
          </a:p>
          <a:p>
            <a:pPr algn="ctr"/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Il</a:t>
            </a:r>
            <a:r>
              <a:rPr lang="it-IT" sz="2200" u="sng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2200" b="1" u="sng" dirty="0" smtClean="0">
                <a:solidFill>
                  <a:srgbClr val="0000CC"/>
                </a:solidFill>
                <a:latin typeface="Arial Black" pitchFamily="34" charset="0"/>
              </a:rPr>
              <a:t>modo di guidare</a:t>
            </a:r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 influisce notevolmente sulla durata dei pneumatici</a:t>
            </a:r>
            <a:r>
              <a:rPr lang="it-IT" sz="2200" dirty="0" smtClean="0">
                <a:latin typeface="Arial Black" pitchFamily="34" charset="0"/>
              </a:rPr>
              <a:t>, sia le rapide accelerazioni, sia le brusche frenate provocano strisciamento del battistrada e sovraccarico delle parti della carcassa.</a:t>
            </a: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Durata ed elementi influenzanti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shutterstock_2852226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000528" cy="300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" name="WordArt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857496"/>
            <a:ext cx="6735762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sellaDiTesto 3"/>
          <p:cNvSpPr txBox="1">
            <a:spLocks noChangeArrowheads="1"/>
          </p:cNvSpPr>
          <p:nvPr/>
        </p:nvSpPr>
        <p:spPr bwMode="auto">
          <a:xfrm>
            <a:off x="142844" y="1214422"/>
            <a:ext cx="88583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L’insieme del telaio e degli organi meccanici ad esso collegati viene definito </a:t>
            </a:r>
            <a:r>
              <a:rPr lang="it-IT" sz="28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autotelaio</a:t>
            </a:r>
            <a:r>
              <a:rPr lang="it-IT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it-IT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173" name="CasellaDiTesto 7"/>
          <p:cNvSpPr txBox="1">
            <a:spLocks noChangeArrowheads="1"/>
          </p:cNvSpPr>
          <p:nvPr/>
        </p:nvSpPr>
        <p:spPr bwMode="auto">
          <a:xfrm>
            <a:off x="0" y="47625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Definizione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12" descr="http://www.zarattini.com/maggiolino/telaio-scocc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9691" y="2643182"/>
            <a:ext cx="5435515" cy="316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sellaDiTesto 3"/>
          <p:cNvSpPr txBox="1">
            <a:spLocks noChangeArrowheads="1"/>
          </p:cNvSpPr>
          <p:nvPr/>
        </p:nvSpPr>
        <p:spPr bwMode="auto">
          <a:xfrm>
            <a:off x="142844" y="1125538"/>
            <a:ext cx="885831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Il telaio ha il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duplice scopo</a:t>
            </a:r>
            <a:r>
              <a:rPr lang="it-IT" sz="2400" dirty="0" smtClean="0">
                <a:latin typeface="Arial Black" pitchFamily="34" charset="0"/>
              </a:rPr>
              <a:t> di </a:t>
            </a:r>
            <a:r>
              <a:rPr lang="it-IT" sz="2400" u="sng" dirty="0" smtClean="0">
                <a:solidFill>
                  <a:srgbClr val="FF0000"/>
                </a:solidFill>
                <a:latin typeface="Arial Black" pitchFamily="34" charset="0"/>
              </a:rPr>
              <a:t>assicurare il collegamento dei vari organi costituenti l’autoveicolo</a:t>
            </a:r>
            <a:r>
              <a:rPr lang="it-IT" sz="2400" dirty="0" smtClean="0">
                <a:latin typeface="Arial Black" pitchFamily="34" charset="0"/>
              </a:rPr>
              <a:t> e di </a:t>
            </a:r>
            <a:r>
              <a:rPr lang="it-IT" sz="2400" u="sng" dirty="0" smtClean="0">
                <a:solidFill>
                  <a:srgbClr val="FF0000"/>
                </a:solidFill>
                <a:latin typeface="Arial Black" pitchFamily="34" charset="0"/>
              </a:rPr>
              <a:t>portare la carrozzeria ed il carico</a:t>
            </a:r>
            <a:r>
              <a:rPr lang="it-IT" sz="2400" dirty="0" smtClean="0">
                <a:latin typeface="Arial Black" pitchFamily="34" charset="0"/>
              </a:rPr>
              <a:t>.</a:t>
            </a:r>
          </a:p>
          <a:p>
            <a:pPr algn="ctr"/>
            <a:endParaRPr lang="it-IT" sz="1200" dirty="0" smtClean="0">
              <a:latin typeface="Arial Black" pitchFamily="34" charset="0"/>
            </a:endParaRPr>
          </a:p>
          <a:p>
            <a:pPr algn="ctr"/>
            <a:r>
              <a:rPr lang="it-IT" sz="2400" dirty="0" smtClean="0">
                <a:latin typeface="Arial Black" pitchFamily="34" charset="0"/>
              </a:rPr>
              <a:t>Durante la marcia del veicolo, il telaio è sottoposto a </a:t>
            </a:r>
            <a:r>
              <a:rPr lang="it-IT" sz="2400" u="sng" dirty="0" smtClean="0">
                <a:solidFill>
                  <a:srgbClr val="0000CC"/>
                </a:solidFill>
                <a:latin typeface="Arial Black" pitchFamily="34" charset="0"/>
              </a:rPr>
              <a:t>sollecitazioni meccaniche varie e complesse</a:t>
            </a:r>
            <a:r>
              <a:rPr lang="it-IT" sz="2400" dirty="0" smtClean="0">
                <a:latin typeface="Arial Black" pitchFamily="34" charset="0"/>
              </a:rPr>
              <a:t>, non sempre esattamente valutabili in fase di progetto; si tratta, infatti, di </a:t>
            </a: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sollecitazioni dinamiche</a:t>
            </a:r>
            <a:r>
              <a:rPr lang="it-IT" sz="2400" dirty="0" smtClean="0">
                <a:latin typeface="Arial Black" pitchFamily="34" charset="0"/>
              </a:rPr>
              <a:t>, ripetute ed invertite, che quasi sempre hanno il carattere dell’urto e di </a:t>
            </a: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vibrazioni</a:t>
            </a:r>
            <a:r>
              <a:rPr lang="it-IT" sz="2400" dirty="0" smtClean="0">
                <a:latin typeface="Arial Black" pitchFamily="34" charset="0"/>
              </a:rPr>
              <a:t> che provocano l’</a:t>
            </a:r>
            <a:r>
              <a:rPr lang="it-IT" sz="2400" i="1" dirty="0" smtClean="0">
                <a:latin typeface="Arial Black" pitchFamily="34" charset="0"/>
              </a:rPr>
              <a:t>incrudimento</a:t>
            </a:r>
            <a:r>
              <a:rPr lang="it-IT" sz="2400" dirty="0" smtClean="0">
                <a:latin typeface="Arial Black" pitchFamily="34" charset="0"/>
              </a:rPr>
              <a:t> del materiale, riducendone la </a:t>
            </a:r>
            <a:r>
              <a:rPr lang="it-IT" sz="2400" i="1" dirty="0" smtClean="0">
                <a:latin typeface="Arial Black" pitchFamily="34" charset="0"/>
              </a:rPr>
              <a:t>resilienza </a:t>
            </a:r>
            <a:r>
              <a:rPr lang="it-IT" sz="2400" dirty="0" smtClean="0">
                <a:latin typeface="Arial Black" pitchFamily="34" charset="0"/>
              </a:rPr>
              <a:t>(</a:t>
            </a:r>
            <a:r>
              <a:rPr lang="it-IT" sz="2400" i="1" dirty="0" smtClean="0">
                <a:latin typeface="Arial Black" pitchFamily="34" charset="0"/>
              </a:rPr>
              <a:t>resistenza a rottura dinamica</a:t>
            </a:r>
            <a:r>
              <a:rPr lang="it-IT" sz="2400" dirty="0" smtClean="0">
                <a:latin typeface="Arial Black" pitchFamily="34" charset="0"/>
              </a:rPr>
              <a:t>). 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10245" name="CasellaDiTesto 7"/>
          <p:cNvSpPr txBox="1">
            <a:spLocks noChangeArrowheads="1"/>
          </p:cNvSpPr>
          <p:nvPr/>
        </p:nvSpPr>
        <p:spPr bwMode="auto">
          <a:xfrm>
            <a:off x="900113" y="496653"/>
            <a:ext cx="7343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Compiti del telaio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214282" y="1370002"/>
            <a:ext cx="87154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Il telaio deve possedere i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seguenti requisiti</a:t>
            </a:r>
            <a:r>
              <a:rPr lang="it-IT" sz="2400" dirty="0" smtClean="0">
                <a:latin typeface="Arial Black" pitchFamily="34" charset="0"/>
              </a:rPr>
              <a:t>:</a:t>
            </a:r>
          </a:p>
          <a:p>
            <a:pPr algn="ctr"/>
            <a:endParaRPr lang="it-IT" sz="2400" dirty="0" smtClean="0">
              <a:latin typeface="Arial Black" pitchFamily="34" charset="0"/>
            </a:endParaRPr>
          </a:p>
          <a:p>
            <a:pPr algn="ctr"/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►</a:t>
            </a:r>
            <a:r>
              <a:rPr lang="it-IT" sz="2400" dirty="0" smtClean="0">
                <a:latin typeface="Arial Black" pitchFamily="34" charset="0"/>
              </a:rPr>
              <a:t> essere costruito con 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materiale avente elevata resistenza a fatica</a:t>
            </a:r>
            <a:r>
              <a:rPr lang="it-IT" sz="2400" dirty="0" smtClean="0">
                <a:latin typeface="Arial Black" pitchFamily="34" charset="0"/>
              </a:rPr>
              <a:t>;</a:t>
            </a:r>
          </a:p>
          <a:p>
            <a:pPr algn="ctr"/>
            <a:endParaRPr lang="it-IT" sz="1200" dirty="0" smtClean="0">
              <a:latin typeface="Arial Black" pitchFamily="34" charset="0"/>
            </a:endParaRPr>
          </a:p>
          <a:p>
            <a:pPr algn="ctr"/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►</a:t>
            </a:r>
            <a:r>
              <a:rPr lang="it-IT" sz="2400" dirty="0" smtClean="0">
                <a:latin typeface="Arial Black" pitchFamily="34" charset="0"/>
              </a:rPr>
              <a:t> avere forma tale da offrire una 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buona resistenza alla deformazione in tutte le direzioni</a:t>
            </a:r>
            <a:r>
              <a:rPr lang="it-IT" sz="2400" dirty="0" smtClean="0">
                <a:latin typeface="Arial Black" pitchFamily="34" charset="0"/>
              </a:rPr>
              <a:t>;</a:t>
            </a:r>
          </a:p>
          <a:p>
            <a:pPr algn="ctr"/>
            <a:endParaRPr lang="it-IT" sz="1200" dirty="0" smtClean="0">
              <a:latin typeface="Arial Black" pitchFamily="34" charset="0"/>
            </a:endParaRPr>
          </a:p>
          <a:p>
            <a:pPr algn="ctr"/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►</a:t>
            </a:r>
            <a:r>
              <a:rPr lang="it-IT" sz="2400" dirty="0" smtClean="0">
                <a:latin typeface="Arial Black" pitchFamily="34" charset="0"/>
              </a:rPr>
              <a:t> avere un 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peso relativamente piccolo</a:t>
            </a:r>
            <a:r>
              <a:rPr lang="it-IT" sz="2400" dirty="0" smtClean="0">
                <a:latin typeface="Arial Black" pitchFamily="34" charset="0"/>
              </a:rPr>
              <a:t> così da mantenere basso il rapporto peso-potenza.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Requisiti del telaio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214282" y="1214422"/>
            <a:ext cx="87154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Normalmente i telai vengono costruiti con </a:t>
            </a:r>
            <a:r>
              <a:rPr lang="it-IT" sz="2400" b="1" u="sng" dirty="0" smtClean="0">
                <a:solidFill>
                  <a:srgbClr val="FF0000"/>
                </a:solidFill>
                <a:latin typeface="Arial Black" pitchFamily="34" charset="0"/>
              </a:rPr>
              <a:t>lamiera d’acciaio di buona qualità</a:t>
            </a:r>
            <a:r>
              <a:rPr lang="it-IT" sz="2400" dirty="0" smtClean="0">
                <a:latin typeface="Arial Black" pitchFamily="34" charset="0"/>
              </a:rPr>
              <a:t>, </a:t>
            </a:r>
            <a:r>
              <a:rPr lang="it-IT" sz="2400" b="1" u="sng" dirty="0" smtClean="0">
                <a:solidFill>
                  <a:srgbClr val="FF0000"/>
                </a:solidFill>
                <a:latin typeface="Arial Black" pitchFamily="34" charset="0"/>
              </a:rPr>
              <a:t>a basso tenore di carbonio</a:t>
            </a:r>
            <a:r>
              <a:rPr lang="it-IT" sz="2400" dirty="0" smtClean="0">
                <a:latin typeface="Arial Black" pitchFamily="34" charset="0"/>
              </a:rPr>
              <a:t>, stampata a caldo a forma di C o di doppio T. In tal modo è possibile ottenere </a:t>
            </a: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buona resistenza alle sollecitazioni</a:t>
            </a:r>
            <a:r>
              <a:rPr lang="it-IT" sz="2400" dirty="0" smtClean="0">
                <a:latin typeface="Arial Black" pitchFamily="34" charset="0"/>
              </a:rPr>
              <a:t>, </a:t>
            </a: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facilità di attacco dei vari organi</a:t>
            </a:r>
            <a:r>
              <a:rPr lang="it-IT" sz="2400" dirty="0" smtClean="0">
                <a:latin typeface="Arial Black" pitchFamily="34" charset="0"/>
              </a:rPr>
              <a:t> e </a:t>
            </a: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peso limitato</a:t>
            </a:r>
            <a:r>
              <a:rPr lang="it-IT" sz="2400" dirty="0" smtClean="0">
                <a:latin typeface="Arial Black" pitchFamily="34" charset="0"/>
              </a:rPr>
              <a:t>.</a:t>
            </a:r>
          </a:p>
          <a:p>
            <a:pPr algn="ctr"/>
            <a:r>
              <a:rPr lang="it-IT" sz="2400" dirty="0" smtClean="0">
                <a:latin typeface="Arial Black" pitchFamily="34" charset="0"/>
              </a:rPr>
              <a:t>Per </a:t>
            </a:r>
            <a:r>
              <a:rPr lang="it-IT" sz="2400" u="sng" dirty="0" smtClean="0">
                <a:latin typeface="Arial Black" pitchFamily="34" charset="0"/>
              </a:rPr>
              <a:t>vetture speciali da corsa e sportive</a:t>
            </a:r>
            <a:r>
              <a:rPr lang="it-IT" sz="2400" dirty="0" smtClean="0">
                <a:latin typeface="Arial Black" pitchFamily="34" charset="0"/>
              </a:rPr>
              <a:t>, si ricorre all’impiego di </a:t>
            </a:r>
            <a:r>
              <a:rPr lang="it-IT" sz="2400" b="1" dirty="0" smtClean="0">
                <a:solidFill>
                  <a:srgbClr val="C00000"/>
                </a:solidFill>
                <a:latin typeface="Arial Black" pitchFamily="34" charset="0"/>
              </a:rPr>
              <a:t>telai tubolari</a:t>
            </a:r>
            <a:r>
              <a:rPr lang="it-IT" sz="2400" dirty="0" smtClean="0">
                <a:latin typeface="Arial Black" pitchFamily="34" charset="0"/>
              </a:rPr>
              <a:t>, che presentano il vantaggio di possedere </a:t>
            </a:r>
            <a:r>
              <a:rPr lang="it-IT" sz="2400" u="sng" dirty="0" smtClean="0">
                <a:latin typeface="Arial Black" pitchFamily="34" charset="0"/>
              </a:rPr>
              <a:t>maggiore robustezza ed indeformabilità</a:t>
            </a:r>
            <a:r>
              <a:rPr lang="it-IT" sz="2400" dirty="0" smtClean="0">
                <a:latin typeface="Arial Black" pitchFamily="34" charset="0"/>
              </a:rPr>
              <a:t>, unitamente ad un </a:t>
            </a:r>
            <a:r>
              <a:rPr lang="it-IT" sz="2400" u="sng" dirty="0" smtClean="0">
                <a:latin typeface="Arial Black" pitchFamily="34" charset="0"/>
              </a:rPr>
              <a:t>peso minore</a:t>
            </a:r>
            <a:r>
              <a:rPr lang="it-IT" sz="2400" dirty="0" smtClean="0">
                <a:latin typeface="Arial Black" pitchFamily="34" charset="0"/>
              </a:rPr>
              <a:t>.</a:t>
            </a:r>
          </a:p>
          <a:p>
            <a:pPr algn="ctr"/>
            <a:r>
              <a:rPr lang="it-IT" sz="2400" u="sng" dirty="0" smtClean="0">
                <a:latin typeface="Arial Black" pitchFamily="34" charset="0"/>
              </a:rPr>
              <a:t>Detti telai non trovano applicazione nelle vetture di serie, essendo molto costosi</a:t>
            </a:r>
            <a:r>
              <a:rPr lang="it-IT" sz="2400" dirty="0" smtClean="0">
                <a:latin typeface="Arial Black" pitchFamily="34" charset="0"/>
              </a:rPr>
              <a:t>.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Forma dei telai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214282" y="1214422"/>
            <a:ext cx="87154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Il telaio è sostanzialmente costituito da una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coppia di longheroni paralleli</a:t>
            </a:r>
            <a:r>
              <a:rPr lang="it-IT" sz="2400" dirty="0" smtClean="0">
                <a:latin typeface="Arial Black" pitchFamily="34" charset="0"/>
              </a:rPr>
              <a:t>, collegati fra loro per mezzo di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traverse semplici</a:t>
            </a:r>
            <a:r>
              <a:rPr lang="it-IT" sz="2400" dirty="0" smtClean="0">
                <a:latin typeface="Arial Black" pitchFamily="34" charset="0"/>
              </a:rPr>
              <a:t> o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disposte a crociera</a:t>
            </a:r>
            <a:r>
              <a:rPr lang="it-IT" sz="2400" dirty="0" smtClean="0">
                <a:latin typeface="Arial Black" pitchFamily="34" charset="0"/>
              </a:rPr>
              <a:t>.</a:t>
            </a:r>
          </a:p>
          <a:p>
            <a:pPr algn="ctr"/>
            <a:endParaRPr lang="it-IT" sz="1200" dirty="0" smtClean="0">
              <a:latin typeface="Arial Black" pitchFamily="34" charset="0"/>
            </a:endParaRPr>
          </a:p>
          <a:p>
            <a:pPr algn="ctr"/>
            <a:r>
              <a:rPr lang="it-IT" sz="2400" dirty="0" smtClean="0">
                <a:latin typeface="Arial Black" pitchFamily="34" charset="0"/>
              </a:rPr>
              <a:t>I longheroni e le traverse sono provvisti di appropriate </a:t>
            </a: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mensole</a:t>
            </a:r>
            <a:r>
              <a:rPr lang="it-IT" sz="2400" dirty="0" smtClean="0">
                <a:latin typeface="Arial Black" pitchFamily="34" charset="0"/>
              </a:rPr>
              <a:t>, </a:t>
            </a: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staffe</a:t>
            </a:r>
            <a:r>
              <a:rPr lang="it-IT" sz="2400" dirty="0" smtClean="0">
                <a:latin typeface="Arial Black" pitchFamily="34" charset="0"/>
              </a:rPr>
              <a:t> e </a:t>
            </a: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supporti</a:t>
            </a:r>
            <a:r>
              <a:rPr lang="it-IT" sz="2400" dirty="0" smtClean="0">
                <a:latin typeface="Arial Black" pitchFamily="34" charset="0"/>
              </a:rPr>
              <a:t> per l’attacco delle sospensioni e per il fissaggio dei vari gruppi costituenti l’autoveicolo.</a:t>
            </a:r>
          </a:p>
          <a:p>
            <a:pPr algn="ctr"/>
            <a:endParaRPr lang="it-IT" sz="1200" dirty="0" smtClean="0">
              <a:latin typeface="Arial Black" pitchFamily="34" charset="0"/>
            </a:endParaRPr>
          </a:p>
          <a:p>
            <a:pPr algn="ctr"/>
            <a:r>
              <a:rPr lang="it-IT" sz="2400" dirty="0" smtClean="0">
                <a:latin typeface="Arial Black" pitchFamily="34" charset="0"/>
              </a:rPr>
              <a:t>Secondo il tipo e la forma della carrozzeria, le condizioni di carico e di impiego del veicolo, i longheroni possono assumere forme diverse.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Componenti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214282" y="1214422"/>
            <a:ext cx="87154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I telai in opera sono esposti all’azione dell’acqua e del fango, pertanto si rende necessaria una </a:t>
            </a:r>
            <a:r>
              <a:rPr lang="it-IT" sz="2400" b="1" u="sng" dirty="0" smtClean="0">
                <a:solidFill>
                  <a:srgbClr val="FF0000"/>
                </a:solidFill>
                <a:latin typeface="Arial Black" pitchFamily="34" charset="0"/>
              </a:rPr>
              <a:t>buona manutenzione periodica</a:t>
            </a:r>
            <a:r>
              <a:rPr lang="it-IT" sz="2400" dirty="0" smtClean="0">
                <a:latin typeface="Arial Black" pitchFamily="34" charset="0"/>
              </a:rPr>
              <a:t>. L’esperienza dimostra che, nella maggioranza dei casi e quando il veicolo sia impiegato a carico normale, la rottura del telaio è dovuta a </a:t>
            </a:r>
            <a:r>
              <a:rPr lang="it-IT" sz="2400" u="sng" dirty="0" smtClean="0">
                <a:latin typeface="Arial Black" pitchFamily="34" charset="0"/>
              </a:rPr>
              <a:t>trascuratezza di manutenzione</a:t>
            </a:r>
            <a:r>
              <a:rPr lang="it-IT" sz="2400" dirty="0" smtClean="0">
                <a:latin typeface="Arial Black" pitchFamily="34" charset="0"/>
              </a:rPr>
              <a:t>.</a:t>
            </a:r>
          </a:p>
          <a:p>
            <a:pPr algn="ctr"/>
            <a:endParaRPr lang="it-IT" sz="1200" dirty="0" smtClean="0">
              <a:latin typeface="Arial Black" pitchFamily="34" charset="0"/>
            </a:endParaRPr>
          </a:p>
          <a:p>
            <a:pPr algn="ctr"/>
            <a:r>
              <a:rPr lang="it-IT" sz="2200" dirty="0" smtClean="0">
                <a:solidFill>
                  <a:srgbClr val="0000CC"/>
                </a:solidFill>
                <a:latin typeface="Arial Black" pitchFamily="34" charset="0"/>
              </a:rPr>
              <a:t>Ogni 5.000 km (o prima se il veicolo è sottoposto a gravose condizioni d’impiego su strade non asfaltate) occorre procedere ad un </a:t>
            </a:r>
            <a:r>
              <a:rPr lang="it-IT" sz="2200" b="1" u="sng" dirty="0" smtClean="0">
                <a:solidFill>
                  <a:srgbClr val="FF0000"/>
                </a:solidFill>
                <a:latin typeface="Arial Black" pitchFamily="34" charset="0"/>
              </a:rPr>
              <a:t>accurato lavaggio del telaio e delle sospensioni</a:t>
            </a:r>
            <a:r>
              <a:rPr lang="it-IT" sz="2200" dirty="0" smtClean="0">
                <a:solidFill>
                  <a:srgbClr val="0000CC"/>
                </a:solidFill>
                <a:latin typeface="Arial Black" pitchFamily="34" charset="0"/>
              </a:rPr>
              <a:t>, prima con acqua e poi con nafta. Dopo tale lavaggio, bisogna spruzzare con olio grafitato sia il telaio che le sospensioni.</a:t>
            </a:r>
            <a:endParaRPr lang="it-IT" sz="2200" dirty="0">
              <a:latin typeface="Arial Black" pitchFamily="34" charset="0"/>
            </a:endParaRP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501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Manutenzione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74&quot;/&gt;&lt;/object&gt;&lt;object type=&quot;3&quot; unique_id=&quot;10005&quot;&gt;&lt;property id=&quot;20148&quot; value=&quot;5&quot;/&gt;&lt;property id=&quot;20300&quot; value=&quot;Slide 2&quot;/&gt;&lt;property id=&quot;20307&quot; value=&quot;343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58&quot;/&gt;&lt;/object&gt;&lt;object type=&quot;3&quot; unique_id=&quot;10010&quot;&gt;&lt;property id=&quot;20148&quot; value=&quot;5&quot;/&gt;&lt;property id=&quot;20300&quot; value=&quot;Slide 7&quot;/&gt;&lt;property id=&quot;20307&quot; value=&quot;345&quot;/&gt;&lt;/object&gt;&lt;object type=&quot;3&quot; unique_id=&quot;10011&quot;&gt;&lt;property id=&quot;20148&quot; value=&quot;5&quot;/&gt;&lt;property id=&quot;20300&quot; value=&quot;Slide 8&quot;/&gt;&lt;property id=&quot;20307&quot; value=&quot;346&quot;/&gt;&lt;/object&gt;&lt;object type=&quot;3&quot; unique_id=&quot;10012&quot;&gt;&lt;property id=&quot;20148&quot; value=&quot;5&quot;/&gt;&lt;property id=&quot;20300&quot; value=&quot;Slide 9&quot;/&gt;&lt;property id=&quot;20307&quot; value=&quot;347&quot;/&gt;&lt;/object&gt;&lt;object type=&quot;3&quot; unique_id=&quot;10013&quot;&gt;&lt;property id=&quot;20148&quot; value=&quot;5&quot;/&gt;&lt;property id=&quot;20300&quot; value=&quot;Slide 10&quot;/&gt;&lt;property id=&quot;20307&quot; value=&quot;348&quot;/&gt;&lt;/object&gt;&lt;object type=&quot;3&quot; unique_id=&quot;10014&quot;&gt;&lt;property id=&quot;20148&quot; value=&quot;5&quot;/&gt;&lt;property id=&quot;20300&quot; value=&quot;Slide 11&quot;/&gt;&lt;property id=&quot;20307&quot; value=&quot;349&quot;/&gt;&lt;/object&gt;&lt;object type=&quot;3&quot; unique_id=&quot;10015&quot;&gt;&lt;property id=&quot;20148&quot; value=&quot;5&quot;/&gt;&lt;property id=&quot;20300&quot; value=&quot;Slide 12&quot;/&gt;&lt;property id=&quot;20307&quot; value=&quot;350&quot;/&gt;&lt;/object&gt;&lt;object type=&quot;3&quot; unique_id=&quot;10016&quot;&gt;&lt;property id=&quot;20148&quot; value=&quot;5&quot;/&gt;&lt;property id=&quot;20300&quot; value=&quot;Slide 13&quot;/&gt;&lt;property id=&quot;20307&quot; value=&quot;351&quot;/&gt;&lt;/object&gt;&lt;object type=&quot;3&quot; unique_id=&quot;10017&quot;&gt;&lt;property id=&quot;20148&quot; value=&quot;5&quot;/&gt;&lt;property id=&quot;20300&quot; value=&quot;Slide 14&quot;/&gt;&lt;property id=&quot;20307&quot; value=&quot;352&quot;/&gt;&lt;/object&gt;&lt;object type=&quot;3&quot; unique_id=&quot;10018&quot;&gt;&lt;property id=&quot;20148&quot; value=&quot;5&quot;/&gt;&lt;property id=&quot;20300&quot; value=&quot;Slide 15&quot;/&gt;&lt;property id=&quot;20307&quot; value=&quot;353&quot;/&gt;&lt;/object&gt;&lt;object type=&quot;3&quot; unique_id=&quot;10019&quot;&gt;&lt;property id=&quot;20148&quot; value=&quot;5&quot;/&gt;&lt;property id=&quot;20300&quot; value=&quot;Slide 16&quot;/&gt;&lt;property id=&quot;20307&quot; value=&quot;354&quot;/&gt;&lt;/object&gt;&lt;object type=&quot;3&quot; unique_id=&quot;10020&quot;&gt;&lt;property id=&quot;20148&quot; value=&quot;5&quot;/&gt;&lt;property id=&quot;20300&quot; value=&quot;Slide 17&quot;/&gt;&lt;property id=&quot;20307&quot; value=&quot;355&quot;/&gt;&lt;/object&gt;&lt;object type=&quot;3&quot; unique_id=&quot;10021&quot;&gt;&lt;property id=&quot;20148&quot; value=&quot;5&quot;/&gt;&lt;property id=&quot;20300&quot; value=&quot;Slide 18&quot;/&gt;&lt;property id=&quot;20307&quot; value=&quot;356&quot;/&gt;&lt;/object&gt;&lt;object type=&quot;3&quot; unique_id=&quot;10022&quot;&gt;&lt;property id=&quot;20148&quot; value=&quot;5&quot;/&gt;&lt;property id=&quot;20300&quot; value=&quot;Slide 19&quot;/&gt;&lt;property id=&quot;20307&quot; value=&quot;357&quot;/&gt;&lt;/object&gt;&lt;object type=&quot;3&quot; unique_id=&quot;10023&quot;&gt;&lt;property id=&quot;20148&quot; value=&quot;5&quot;/&gt;&lt;property id=&quot;20300&quot; value=&quot;Slide 20&quot;/&gt;&lt;property id=&quot;20307&quot; value=&quot;358&quot;/&gt;&lt;/object&gt;&lt;object type=&quot;3&quot; unique_id=&quot;10024&quot;&gt;&lt;property id=&quot;20148&quot; value=&quot;5&quot;/&gt;&lt;property id=&quot;20300&quot; value=&quot;Slide 21&quot;/&gt;&lt;property id=&quot;20307&quot; value=&quot;359&quot;/&gt;&lt;/object&gt;&lt;object type=&quot;3&quot; unique_id=&quot;10025&quot;&gt;&lt;property id=&quot;20148&quot; value=&quot;5&quot;/&gt;&lt;property id=&quot;20300&quot; value=&quot;Slide 22&quot;/&gt;&lt;property id=&quot;20307&quot; value=&quot;360&quot;/&gt;&lt;/object&gt;&lt;object type=&quot;3&quot; unique_id=&quot;10026&quot;&gt;&lt;property id=&quot;20148&quot; value=&quot;5&quot;/&gt;&lt;property id=&quot;20300&quot; value=&quot;Slide 23&quot;/&gt;&lt;property id=&quot;20307&quot; value=&quot;361&quot;/&gt;&lt;/object&gt;&lt;object type=&quot;3&quot; unique_id=&quot;10027&quot;&gt;&lt;property id=&quot;20148&quot; value=&quot;5&quot;/&gt;&lt;property id=&quot;20300&quot; value=&quot;Slide 24&quot;/&gt;&lt;property id=&quot;20307&quot; value=&quot;362&quot;/&gt;&lt;/object&gt;&lt;object type=&quot;3&quot; unique_id=&quot;10028&quot;&gt;&lt;property id=&quot;20148&quot; value=&quot;5&quot;/&gt;&lt;property id=&quot;20300&quot; value=&quot;Slide 25&quot;/&gt;&lt;property id=&quot;20307&quot; value=&quot;363&quot;/&gt;&lt;/object&gt;&lt;object type=&quot;3&quot; unique_id=&quot;10029&quot;&gt;&lt;property id=&quot;20148&quot; value=&quot;5&quot;/&gt;&lt;property id=&quot;20300&quot; value=&quot;Slide 26&quot;/&gt;&lt;property id=&quot;20307&quot; value=&quot;364&quot;/&gt;&lt;/object&gt;&lt;object type=&quot;3&quot; unique_id=&quot;10030&quot;&gt;&lt;property id=&quot;20148&quot; value=&quot;5&quot;/&gt;&lt;property id=&quot;20300&quot; value=&quot;Slide 27&quot;/&gt;&lt;property id=&quot;20307&quot; value=&quot;365&quot;/&gt;&lt;/object&gt;&lt;object type=&quot;3&quot; unique_id=&quot;10031&quot;&gt;&lt;property id=&quot;20148&quot; value=&quot;5&quot;/&gt;&lt;property id=&quot;20300&quot; value=&quot;Slide 28&quot;/&gt;&lt;property id=&quot;20307&quot; value=&quot;366&quot;/&gt;&lt;/object&gt;&lt;object type=&quot;3&quot; unique_id=&quot;10032&quot;&gt;&lt;property id=&quot;20148&quot; value=&quot;5&quot;/&gt;&lt;property id=&quot;20300&quot; value=&quot;Slide 29&quot;/&gt;&lt;property id=&quot;20307&quot; value=&quot;367&quot;/&gt;&lt;/object&gt;&lt;object type=&quot;3&quot; unique_id=&quot;10033&quot;&gt;&lt;property id=&quot;20148&quot; value=&quot;5&quot;/&gt;&lt;property id=&quot;20300&quot; value=&quot;Slide 30&quot;/&gt;&lt;property id=&quot;20307&quot; value=&quot;368&quot;/&gt;&lt;/object&gt;&lt;object type=&quot;3&quot; unique_id=&quot;10034&quot;&gt;&lt;property id=&quot;20148&quot; value=&quot;5&quot;/&gt;&lt;property id=&quot;20300&quot; value=&quot;Slide 31&quot;/&gt;&lt;property id=&quot;20307&quot; value=&quot;369&quot;/&gt;&lt;/object&gt;&lt;object type=&quot;3&quot; unique_id=&quot;10035&quot;&gt;&lt;property id=&quot;20148&quot; value=&quot;5&quot;/&gt;&lt;property id=&quot;20300&quot; value=&quot;Slide 32&quot;/&gt;&lt;property id=&quot;20307&quot; value=&quot;370&quot;/&gt;&lt;/object&gt;&lt;object type=&quot;3&quot; unique_id=&quot;10036&quot;&gt;&lt;property id=&quot;20148&quot; value=&quot;5&quot;/&gt;&lt;property id=&quot;20300&quot; value=&quot;Slide 33&quot;/&gt;&lt;property id=&quot;20307&quot; value=&quot;371&quot;/&gt;&lt;/object&gt;&lt;object type=&quot;3&quot; unique_id=&quot;10037&quot;&gt;&lt;property id=&quot;20148&quot; value=&quot;5&quot;/&gt;&lt;property id=&quot;20300&quot; value=&quot;Slide 34&quot;/&gt;&lt;property id=&quot;20307&quot; value=&quot;372&quot;/&gt;&lt;/object&gt;&lt;object type=&quot;3&quot; unique_id=&quot;10038&quot;&gt;&lt;property id=&quot;20148&quot; value=&quot;5&quot;/&gt;&lt;property id=&quot;20300&quot; value=&quot;Slide 35&quot;/&gt;&lt;property id=&quot;20307&quot; value=&quot;373&quot;/&gt;&lt;/object&gt;&lt;object type=&quot;3&quot; unique_id=&quot;10039&quot;&gt;&lt;property id=&quot;20148&quot; value=&quot;5&quot;/&gt;&lt;property id=&quot;20300&quot; value=&quot;Slide 36&quot;/&gt;&lt;property id=&quot;20307&quot; value=&quot;34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4189</TotalTime>
  <Words>2665</Words>
  <Application>Microsoft Office PowerPoint</Application>
  <PresentationFormat>Presentazione su schermo (4:3)</PresentationFormat>
  <Paragraphs>227</Paragraphs>
  <Slides>36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36</vt:i4>
      </vt:variant>
    </vt:vector>
  </HeadingPairs>
  <TitlesOfParts>
    <vt:vector size="38" baseType="lpstr"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privato</dc:creator>
  <cp:lastModifiedBy>Patrizia</cp:lastModifiedBy>
  <cp:revision>537</cp:revision>
  <dcterms:created xsi:type="dcterms:W3CDTF">2010-09-09T16:27:16Z</dcterms:created>
  <dcterms:modified xsi:type="dcterms:W3CDTF">2017-05-31T16:12:06Z</dcterms:modified>
</cp:coreProperties>
</file>